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0" r:id="rId4"/>
    <p:sldId id="257" r:id="rId5"/>
    <p:sldId id="269" r:id="rId6"/>
    <p:sldId id="261" r:id="rId7"/>
    <p:sldId id="278" r:id="rId8"/>
    <p:sldId id="271" r:id="rId9"/>
    <p:sldId id="279" r:id="rId10"/>
    <p:sldId id="272" r:id="rId11"/>
    <p:sldId id="280" r:id="rId12"/>
    <p:sldId id="273" r:id="rId13"/>
    <p:sldId id="274" r:id="rId14"/>
    <p:sldId id="275" r:id="rId15"/>
    <p:sldId id="281" r:id="rId16"/>
    <p:sldId id="277" r:id="rId17"/>
    <p:sldId id="276" r:id="rId18"/>
    <p:sldId id="262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274" autoAdjust="0"/>
  </p:normalViewPr>
  <p:slideViewPr>
    <p:cSldViewPr>
      <p:cViewPr varScale="1">
        <p:scale>
          <a:sx n="62" d="100"/>
          <a:sy n="62" d="100"/>
        </p:scale>
        <p:origin x="360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1/4/2016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1/4/2016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average, 50% of classroom</a:t>
            </a:r>
            <a:r>
              <a:rPr lang="en-US" baseline="0" dirty="0" smtClean="0"/>
              <a:t> time is lost due to management-related issues (organizational and behavioral).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95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1/4/2016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/>
              <a:pPr/>
              <a:t>1/4/2016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Classroom Reboot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Revisiting Classroom Management Techniques Mid-Year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7812" y="6001384"/>
            <a:ext cx="78486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dirty="0" smtClean="0"/>
              <a:t>Presented by Heather Sparks, Math Instructional Facilitator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Time Savers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On a notecard, write down one strategy you have used that you consider a time saver. Describe it in detail so that someone else could adopt it.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794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Skillful Teachers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905000"/>
            <a:ext cx="9829798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4. </a:t>
            </a:r>
            <a:r>
              <a:rPr lang="en-US" sz="3600" dirty="0"/>
              <a:t>Having with-it-ness, overlapping, smoothness, and momentum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4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Student Accountability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5. </a:t>
            </a:r>
            <a:r>
              <a:rPr lang="en-US" sz="3600" dirty="0"/>
              <a:t>Building a strong group focus and holding students accountable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5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Student Engagement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6. </a:t>
            </a:r>
            <a:r>
              <a:rPr lang="en-US" sz="3600" dirty="0"/>
              <a:t>Building variety into learning activities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63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Brainstorming Carousel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Number off from 1 to 8. Listen for your poster assignment.</a:t>
            </a:r>
          </a:p>
          <a:p>
            <a:r>
              <a:rPr lang="en-US" sz="3600" dirty="0" smtClean="0"/>
              <a:t>When you reach a poster, write your group’s consensus on the poster. Give enough detail that others will understand.</a:t>
            </a:r>
          </a:p>
          <a:p>
            <a:r>
              <a:rPr lang="en-US" sz="3600" dirty="0" smtClean="0"/>
              <a:t>When time is called, move to the next poster.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326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Scenario Sort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With your partner, read each classroom scenario. Then, match each one with the preventative strategy the teacher is forgetting.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7884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Revisit Self-Assessment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On the back of your self-assessment, write at least one change you will make in your classroom starting tomorrow.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834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3212" y="1828800"/>
            <a:ext cx="411480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5400" dirty="0" smtClean="0"/>
              <a:t>Exit Tickets</a:t>
            </a:r>
          </a:p>
          <a:p>
            <a:pPr algn="ctr">
              <a:lnSpc>
                <a:spcPct val="90000"/>
              </a:lnSpc>
            </a:pPr>
            <a:r>
              <a:rPr lang="en-US" sz="5400" dirty="0" smtClean="0"/>
              <a:t>&amp;</a:t>
            </a:r>
          </a:p>
          <a:p>
            <a:pPr algn="ctr">
              <a:lnSpc>
                <a:spcPct val="90000"/>
              </a:lnSpc>
            </a:pPr>
            <a:r>
              <a:rPr lang="en-US" sz="5400" dirty="0" smtClean="0"/>
              <a:t>Door Prizes!</a:t>
            </a:r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</a:t>
            </a:r>
            <a:r>
              <a:rPr lang="en-US" sz="3600" b="1" dirty="0" smtClean="0"/>
              <a:t>mpact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“I’ve come to the frightening conclusion that I am the decisive element in the classroom. It’s my personal approach that creates the climate. It’s my daily mood that makes the weather. As a teacher, I possess a tremendous power to make a child’s life miserable or joyous. I can be a tool of torture or an instrument of inspiration. I can humiliate or </a:t>
            </a:r>
            <a:r>
              <a:rPr lang="en-US" dirty="0" smtClean="0"/>
              <a:t>humor</a:t>
            </a:r>
            <a:r>
              <a:rPr lang="en-US" dirty="0"/>
              <a:t>, hurt or heal. In all situations, it is my response that decides whether a crisis will be escalated or de-escalated and a child humanized or de-humanized.” </a:t>
            </a:r>
          </a:p>
          <a:p>
            <a:pPr marL="0" indent="0" algn="r">
              <a:buNone/>
            </a:pPr>
            <a:r>
              <a:rPr lang="en-US" dirty="0"/>
              <a:t>-Haim </a:t>
            </a:r>
            <a:r>
              <a:rPr lang="en-US" dirty="0" err="1"/>
              <a:t>Ginott</a:t>
            </a:r>
            <a:r>
              <a:rPr lang="en-US" dirty="0"/>
              <a:t>- </a:t>
            </a:r>
          </a:p>
          <a:p>
            <a:pPr marL="0" indent="0" algn="r">
              <a:buNone/>
            </a:pPr>
            <a:r>
              <a:rPr lang="en-US" i="1" dirty="0"/>
              <a:t>Teacher and Child </a:t>
            </a:r>
            <a:endParaRPr lang="en-US" dirty="0"/>
          </a:p>
          <a:p>
            <a:pPr marL="0" indent="0" algn="r">
              <a:buNone/>
            </a:pPr>
            <a:r>
              <a:rPr lang="en-US" dirty="0"/>
              <a:t>Avon Books, 1976 </a:t>
            </a:r>
          </a:p>
        </p:txBody>
      </p:sp>
    </p:spTree>
    <p:extLst>
      <p:ext uri="{BB962C8B-B14F-4D97-AF65-F5344CB8AC3E}">
        <p14:creationId xmlns:p14="http://schemas.microsoft.com/office/powerpoint/2010/main" val="334778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Preventative Strategies to Maximize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On-Task </a:t>
            </a:r>
            <a:r>
              <a:rPr lang="en-US" b="1" dirty="0"/>
              <a:t>Behavior 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70012" y="1905000"/>
            <a:ext cx="9753600" cy="4419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 smtClean="0"/>
              <a:t>1</a:t>
            </a:r>
            <a:r>
              <a:rPr lang="en-US" sz="2600" b="1" dirty="0"/>
              <a:t>. </a:t>
            </a:r>
            <a:r>
              <a:rPr lang="en-US" sz="2600" dirty="0"/>
              <a:t>Planning efficient room arrangement = easy monitoring = fewer opportunities for </a:t>
            </a:r>
            <a:r>
              <a:rPr lang="en-US" sz="2600" dirty="0" smtClean="0"/>
              <a:t>distractions </a:t>
            </a:r>
            <a:r>
              <a:rPr lang="en-US" sz="2600" dirty="0"/>
              <a:t>and disruptions </a:t>
            </a:r>
          </a:p>
          <a:p>
            <a:pPr marL="0" indent="0">
              <a:buNone/>
            </a:pPr>
            <a:r>
              <a:rPr lang="en-US" sz="2600" b="1" dirty="0"/>
              <a:t>2. </a:t>
            </a:r>
            <a:r>
              <a:rPr lang="en-US" sz="2600" dirty="0"/>
              <a:t>Establishing rules and procedures (teaching and reinforcing) </a:t>
            </a:r>
          </a:p>
          <a:p>
            <a:pPr marL="0" indent="0">
              <a:buNone/>
            </a:pPr>
            <a:r>
              <a:rPr lang="en-US" sz="2600" b="1" dirty="0"/>
              <a:t>3. </a:t>
            </a:r>
            <a:r>
              <a:rPr lang="en-US" sz="2600" dirty="0"/>
              <a:t>Reducing transition time between activities </a:t>
            </a:r>
          </a:p>
          <a:p>
            <a:pPr marL="0" indent="0">
              <a:buNone/>
            </a:pPr>
            <a:r>
              <a:rPr lang="en-US" sz="2600" b="1" dirty="0"/>
              <a:t>4. </a:t>
            </a:r>
            <a:r>
              <a:rPr lang="en-US" sz="2600" dirty="0"/>
              <a:t>Having with-it-ness, overlapping, smoothness, and momentum </a:t>
            </a:r>
          </a:p>
          <a:p>
            <a:pPr marL="0" indent="0">
              <a:buNone/>
            </a:pPr>
            <a:r>
              <a:rPr lang="en-US" sz="2600" b="1" dirty="0"/>
              <a:t>5. </a:t>
            </a:r>
            <a:r>
              <a:rPr lang="en-US" sz="2600" dirty="0"/>
              <a:t>Building a strong group focus and holding students accountable </a:t>
            </a:r>
          </a:p>
          <a:p>
            <a:pPr marL="0" indent="0">
              <a:buNone/>
            </a:pPr>
            <a:r>
              <a:rPr lang="en-US" sz="2600" b="1" dirty="0"/>
              <a:t>6. </a:t>
            </a:r>
            <a:r>
              <a:rPr lang="en-US" sz="2600" dirty="0"/>
              <a:t>Building variety into learning activities </a:t>
            </a:r>
            <a:endParaRPr lang="en-US" sz="2600" dirty="0" smtClean="0"/>
          </a:p>
          <a:p>
            <a:endParaRPr lang="en-US" dirty="0"/>
          </a:p>
          <a:p>
            <a:pPr marL="0" indent="0" algn="r">
              <a:spcBef>
                <a:spcPts val="0"/>
              </a:spcBef>
              <a:buNone/>
            </a:pPr>
            <a:r>
              <a:rPr lang="en-US" sz="1900" i="1" dirty="0"/>
              <a:t>Classroom Management Research </a:t>
            </a:r>
            <a:endParaRPr lang="en-US" sz="1900" dirty="0"/>
          </a:p>
          <a:p>
            <a:pPr marL="0" indent="0" algn="r">
              <a:spcBef>
                <a:spcPts val="0"/>
              </a:spcBef>
              <a:buNone/>
            </a:pPr>
            <a:r>
              <a:rPr lang="de-DE" sz="1900" dirty="0"/>
              <a:t>Kounin, Rosenshine, Weber, Everston, Emmer, Anderson</a:t>
            </a:r>
            <a:r>
              <a:rPr lang="de-D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Self-Reflection Survey</a:t>
            </a:r>
            <a:endParaRPr lang="en-US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36940" y="1905000"/>
            <a:ext cx="9715271" cy="4267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Circle a number from 1 to 10 (10 being the highest) for each group management skill.</a:t>
            </a:r>
          </a:p>
          <a:p>
            <a:endParaRPr lang="en-US" sz="3600" dirty="0"/>
          </a:p>
          <a:p>
            <a:r>
              <a:rPr lang="en-US" sz="3600" dirty="0" smtClean="0"/>
              <a:t>Once you have rated yourself on all 8 areas, place a sticky note on our class graph showing the area of greatest potential growth for you. (No need to put your name on the sticky note!)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Room Arrangement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2414" y="2057400"/>
            <a:ext cx="9296398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/>
              <a:t>1. </a:t>
            </a:r>
            <a:r>
              <a:rPr lang="en-US" sz="3600" dirty="0"/>
              <a:t>Planning efficient room arrangement = easy monitoring = fewer opportunities for distractions and disruptions 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Identifying Action Zones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0012" y="2133600"/>
            <a:ext cx="998220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 smtClean="0"/>
              <a:t>Think about your classroom. What part of your room is the “Action Zone”, or busiest area? </a:t>
            </a:r>
            <a:r>
              <a:rPr lang="en-US" sz="3600" dirty="0" smtClean="0"/>
              <a:t>Write this space on a sticky note.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370012" y="4267200"/>
            <a:ext cx="876300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dirty="0" smtClean="0"/>
              <a:t>Describe your action zone to a partner. Explain any issues that may arise there.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534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Rules &amp; Procedures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2. </a:t>
            </a:r>
            <a:r>
              <a:rPr lang="en-US" sz="3600" dirty="0"/>
              <a:t>Establishing rules and procedures (teaching and reinforcing)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4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Revisiting Procedures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On a sticky note, write down three procedures you will revisit with students tomorrow.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955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Time On Task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3. </a:t>
            </a:r>
            <a:r>
              <a:rPr lang="en-US" sz="3600" dirty="0"/>
              <a:t>Reducing transition time between activities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88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09A44C-857D-42FD-9219-94A36248C2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0</TotalTime>
  <Words>565</Words>
  <Application>Microsoft Office PowerPoint</Application>
  <PresentationFormat>Custom</PresentationFormat>
  <Paragraphs>54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Consolas</vt:lpstr>
      <vt:lpstr>Corbel</vt:lpstr>
      <vt:lpstr>Chalkboard 16x9</vt:lpstr>
      <vt:lpstr>Classroom Reboot</vt:lpstr>
      <vt:lpstr>Impact</vt:lpstr>
      <vt:lpstr>Preventative Strategies to Maximize  On-Task Behavior </vt:lpstr>
      <vt:lpstr>Self-Reflection Survey</vt:lpstr>
      <vt:lpstr>Room Arrangement</vt:lpstr>
      <vt:lpstr>Identifying Action Zones </vt:lpstr>
      <vt:lpstr>Rules &amp; Procedures</vt:lpstr>
      <vt:lpstr>Revisiting Procedures</vt:lpstr>
      <vt:lpstr>Time On Task</vt:lpstr>
      <vt:lpstr>Time Savers</vt:lpstr>
      <vt:lpstr>Skillful Teachers</vt:lpstr>
      <vt:lpstr>Student Accountability</vt:lpstr>
      <vt:lpstr>Student Engagement</vt:lpstr>
      <vt:lpstr>Brainstorming Carousel</vt:lpstr>
      <vt:lpstr>Scenario Sort</vt:lpstr>
      <vt:lpstr>Revisit Self-Assessment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2016-01-04T01:02:13Z</dcterms:created>
  <dcterms:modified xsi:type="dcterms:W3CDTF">2016-01-04T15:36:13Z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