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6" r:id="rId3"/>
    <p:sldId id="258" r:id="rId4"/>
    <p:sldId id="259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F4372-7F1E-4E40-B063-05851D1FBE91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D81AD-9050-464C-90AC-60E09BA5C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D032B-3EDC-4674-A566-2435342072CB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97262-ACBF-44CE-93A4-396692B673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97262-ACBF-44CE-93A4-396692B673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1FF56-60E6-4DAC-BBA7-05872FAACB87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221FF56-60E6-4DAC-BBA7-05872FAACB87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21FF56-60E6-4DAC-BBA7-05872FAACB87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CD42CBC-853A-4235-BED9-033DE9416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0639"/>
            <a:ext cx="8458200" cy="1829761"/>
          </a:xfrm>
        </p:spPr>
        <p:txBody>
          <a:bodyPr>
            <a:normAutofit/>
          </a:bodyPr>
          <a:lstStyle/>
          <a:p>
            <a:r>
              <a:rPr lang="en-US" dirty="0" smtClean="0"/>
              <a:t>Creating a Student-Centered</a:t>
            </a:r>
            <a:br>
              <a:rPr lang="en-US" dirty="0" smtClean="0"/>
            </a:br>
            <a:r>
              <a:rPr lang="en-US" dirty="0" smtClean="0"/>
              <a:t>Classroom:  Early Childhood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953000"/>
            <a:ext cx="6400800" cy="16002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Presented by</a:t>
            </a:r>
          </a:p>
          <a:p>
            <a:r>
              <a:rPr lang="en-US" sz="2400" b="1" dirty="0" smtClean="0"/>
              <a:t>Heather Sparks, NBCT</a:t>
            </a:r>
            <a:br>
              <a:rPr lang="en-US" sz="2400" b="1" dirty="0" smtClean="0"/>
            </a:br>
            <a:r>
              <a:rPr lang="en-US" sz="2400" b="1" dirty="0" smtClean="0"/>
              <a:t>2009 Oklahoma Teacher of the Year</a:t>
            </a:r>
            <a:endParaRPr lang="en-US" sz="2400" b="1" dirty="0"/>
          </a:p>
        </p:txBody>
      </p:sp>
      <p:pic>
        <p:nvPicPr>
          <p:cNvPr id="1026" name="Picture 2" descr="C:\Users\David Martin\AppData\Local\Microsoft\Windows\Temporary Internet Files\Content.IE5\H843CJOU\MCj0332680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2971800"/>
            <a:ext cx="1826057" cy="16568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a Student-Centered Classroom Look Like?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2857500"/>
            <a:ext cx="8022336" cy="4000500"/>
          </a:xfrm>
        </p:spPr>
        <p:txBody>
          <a:bodyPr>
            <a:normAutofit fontScale="77500" lnSpcReduction="20000"/>
          </a:bodyPr>
          <a:lstStyle/>
          <a:p>
            <a:r>
              <a:rPr lang="en-US" sz="3300" dirty="0" smtClean="0"/>
              <a:t>Students are…</a:t>
            </a:r>
            <a:endParaRPr lang="en-US" sz="3300" dirty="0" smtClean="0"/>
          </a:p>
          <a:p>
            <a:r>
              <a:rPr lang="en-US" sz="3300" dirty="0" smtClean="0"/>
              <a:t>      -</a:t>
            </a:r>
            <a:r>
              <a:rPr lang="en-US" sz="3300" i="1" dirty="0" smtClean="0"/>
              <a:t>actively</a:t>
            </a:r>
            <a:r>
              <a:rPr lang="en-US" sz="3300" dirty="0" smtClean="0"/>
              <a:t> learning.</a:t>
            </a:r>
          </a:p>
          <a:p>
            <a:r>
              <a:rPr lang="en-US" sz="3300" dirty="0" smtClean="0"/>
              <a:t>      -talking and writing about what they are learning.</a:t>
            </a:r>
          </a:p>
          <a:p>
            <a:r>
              <a:rPr lang="en-US" sz="3300" dirty="0" smtClean="0"/>
              <a:t> </a:t>
            </a:r>
            <a:r>
              <a:rPr lang="en-US" sz="3300" dirty="0" smtClean="0"/>
              <a:t>     -applying and building new knowledge.</a:t>
            </a:r>
          </a:p>
          <a:p>
            <a:endParaRPr lang="en-US" sz="3300" dirty="0" smtClean="0"/>
          </a:p>
          <a:p>
            <a:r>
              <a:rPr lang="en-US" sz="3300" dirty="0" smtClean="0"/>
              <a:t>Teachers are…</a:t>
            </a:r>
          </a:p>
          <a:p>
            <a:r>
              <a:rPr lang="en-US" sz="3300" dirty="0" smtClean="0"/>
              <a:t> </a:t>
            </a:r>
            <a:r>
              <a:rPr lang="en-US" sz="3300" dirty="0" smtClean="0"/>
              <a:t>     -setting up the learning environment.</a:t>
            </a:r>
          </a:p>
          <a:p>
            <a:r>
              <a:rPr lang="en-US" sz="3300" dirty="0" smtClean="0"/>
              <a:t>      -facilitating student activity.</a:t>
            </a:r>
          </a:p>
          <a:p>
            <a:r>
              <a:rPr lang="en-US" sz="3300" dirty="0" smtClean="0"/>
              <a:t> </a:t>
            </a:r>
            <a:r>
              <a:rPr lang="en-US" sz="3300" dirty="0" smtClean="0"/>
              <a:t>     -asking lots of questions.</a:t>
            </a:r>
          </a:p>
          <a:p>
            <a:r>
              <a:rPr lang="en-US" sz="3300" dirty="0" smtClean="0"/>
              <a:t> </a:t>
            </a:r>
            <a:r>
              <a:rPr lang="en-US" sz="3300" dirty="0" smtClean="0"/>
              <a:t>   </a:t>
            </a:r>
          </a:p>
          <a:p>
            <a:r>
              <a:rPr lang="en-US" sz="3300" dirty="0" smtClean="0"/>
              <a:t> </a:t>
            </a:r>
            <a:r>
              <a:rPr lang="en-US" sz="3300" dirty="0" smtClean="0"/>
              <a:t>    </a:t>
            </a:r>
          </a:p>
          <a:p>
            <a:r>
              <a:rPr lang="en-US" sz="3300" dirty="0" smtClean="0"/>
              <a:t>	</a:t>
            </a:r>
            <a:endParaRPr lang="en-US" sz="33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1.  Constant exposure to   </a:t>
            </a:r>
            <a:br>
              <a:rPr lang="en-US" dirty="0" smtClean="0"/>
            </a:br>
            <a:r>
              <a:rPr lang="en-US" dirty="0" smtClean="0"/>
              <a:t>      meaningful math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3124200"/>
            <a:ext cx="783900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day, provide meaningful math investigations </a:t>
            </a:r>
          </a:p>
          <a:p>
            <a:r>
              <a:rPr lang="en-US" sz="2800" dirty="0" smtClean="0"/>
              <a:t>through manipulatives, games, puzzles, and stories.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(Pre-K)  Making Patterns</a:t>
            </a:r>
          </a:p>
          <a:p>
            <a:r>
              <a:rPr lang="en-US" sz="2800" dirty="0" smtClean="0"/>
              <a:t>			(1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)  Roller Derby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2.  Allow students to verbalize  </a:t>
            </a:r>
            <a:br>
              <a:rPr lang="en-US" dirty="0" smtClean="0"/>
            </a:br>
            <a:r>
              <a:rPr lang="en-US" dirty="0" smtClean="0"/>
              <a:t>     their thinking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649126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day, expect students to explain their</a:t>
            </a:r>
          </a:p>
          <a:p>
            <a:r>
              <a:rPr lang="en-US" sz="2800" dirty="0"/>
              <a:t>t</a:t>
            </a:r>
            <a:r>
              <a:rPr lang="en-US" sz="2800" dirty="0" smtClean="0"/>
              <a:t>hinking.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(K) Counting </a:t>
            </a:r>
            <a:r>
              <a:rPr lang="en-US" sz="2800" dirty="0" smtClean="0"/>
              <a:t>Backwards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</a:t>
            </a:r>
            <a:r>
              <a:rPr lang="en-US" sz="2800" dirty="0" smtClean="0"/>
              <a:t>(2)  Follow Me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3.  Provide for meaningful use</a:t>
            </a:r>
            <a:br>
              <a:rPr lang="en-US" dirty="0" smtClean="0"/>
            </a:br>
            <a:r>
              <a:rPr lang="en-US" dirty="0" smtClean="0"/>
              <a:t>     of manipulatives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41260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Manipulatives should be available and integrated</a:t>
            </a:r>
          </a:p>
          <a:p>
            <a:r>
              <a:rPr lang="en-US" sz="2800" dirty="0" smtClean="0"/>
              <a:t>into every math lesson.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(1) Showing half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                               (2) Snap cube measurement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13192" cy="16367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STRATEGIES:</a:t>
            </a:r>
            <a:br>
              <a:rPr lang="en-US" dirty="0" smtClean="0"/>
            </a:br>
            <a:r>
              <a:rPr lang="en-US" dirty="0" smtClean="0"/>
              <a:t>4.  Help students develop </a:t>
            </a:r>
            <a:br>
              <a:rPr lang="en-US" dirty="0" smtClean="0"/>
            </a:br>
            <a:r>
              <a:rPr lang="en-US" dirty="0" smtClean="0"/>
              <a:t>     “bridge” tools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3124200"/>
            <a:ext cx="720421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Students should be taught specific strategies to</a:t>
            </a:r>
          </a:p>
          <a:p>
            <a:r>
              <a:rPr lang="en-US" sz="2800" dirty="0" smtClean="0"/>
              <a:t>improve memory and understanding.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Content example:  </a:t>
            </a:r>
            <a:r>
              <a:rPr lang="en-US" sz="2800" dirty="0" smtClean="0"/>
              <a:t>(2) Metric Chant</a:t>
            </a:r>
          </a:p>
          <a:p>
            <a:r>
              <a:rPr lang="en-US" sz="2800" dirty="0" smtClean="0"/>
              <a:t>	</a:t>
            </a:r>
            <a:r>
              <a:rPr lang="en-US" sz="2800" dirty="0" smtClean="0"/>
              <a:t>		</a:t>
            </a:r>
            <a:r>
              <a:rPr lang="en-US" sz="2800" dirty="0" smtClean="0"/>
              <a:t>(</a:t>
            </a:r>
            <a:r>
              <a:rPr lang="en-US" sz="2800" dirty="0" smtClean="0"/>
              <a:t>3) Finger Multiplication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Comments &amp; Questions?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3200400"/>
            <a:ext cx="732123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/>
              <a:t>This presentation and other </a:t>
            </a:r>
          </a:p>
          <a:p>
            <a:pPr algn="ctr"/>
            <a:r>
              <a:rPr lang="en-US" sz="4800" dirty="0" smtClean="0"/>
              <a:t>resources are available at </a:t>
            </a:r>
          </a:p>
          <a:p>
            <a:pPr algn="ctr"/>
            <a:r>
              <a:rPr lang="en-US" sz="4800" dirty="0" smtClean="0"/>
              <a:t>www. hisparks.com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661</TotalTime>
  <Words>189</Words>
  <Application>Microsoft Office PowerPoint</Application>
  <PresentationFormat>On-screen Show (4:3)</PresentationFormat>
  <Paragraphs>48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Creating a Student-Centered Classroom:  Early Childhood</vt:lpstr>
      <vt:lpstr>What Does a Student-Centered Classroom Look Like?</vt:lpstr>
      <vt:lpstr>STRATEGIES: 1.  Constant exposure to          meaningful math</vt:lpstr>
      <vt:lpstr>STRATEGIES: 2.  Allow students to verbalize        their thinking</vt:lpstr>
      <vt:lpstr>STRATEGIES: 3.  Provide for meaningful use      of manipulatives</vt:lpstr>
      <vt:lpstr>STRATEGIES: 4.  Help students develop       “bridge” tools</vt:lpstr>
      <vt:lpstr>Comments &amp;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Access to Mathematics:  Strategies for Elementary</dc:title>
  <dc:creator>David Martin</dc:creator>
  <cp:lastModifiedBy>David Martin</cp:lastModifiedBy>
  <cp:revision>18</cp:revision>
  <dcterms:created xsi:type="dcterms:W3CDTF">2009-02-03T13:17:53Z</dcterms:created>
  <dcterms:modified xsi:type="dcterms:W3CDTF">2009-03-26T19:38:00Z</dcterms:modified>
</cp:coreProperties>
</file>