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6"/>
  </p:notesMasterIdLst>
  <p:sldIdLst>
    <p:sldId id="256" r:id="rId2"/>
    <p:sldId id="257" r:id="rId3"/>
    <p:sldId id="326" r:id="rId4"/>
    <p:sldId id="332" r:id="rId5"/>
    <p:sldId id="328" r:id="rId6"/>
    <p:sldId id="329" r:id="rId7"/>
    <p:sldId id="330" r:id="rId8"/>
    <p:sldId id="331" r:id="rId9"/>
    <p:sldId id="320" r:id="rId10"/>
    <p:sldId id="259" r:id="rId11"/>
    <p:sldId id="260" r:id="rId12"/>
    <p:sldId id="261" r:id="rId13"/>
    <p:sldId id="321" r:id="rId14"/>
    <p:sldId id="264" r:id="rId15"/>
    <p:sldId id="347" r:id="rId16"/>
    <p:sldId id="263" r:id="rId17"/>
    <p:sldId id="268" r:id="rId18"/>
    <p:sldId id="322" r:id="rId19"/>
    <p:sldId id="266" r:id="rId20"/>
    <p:sldId id="270" r:id="rId21"/>
    <p:sldId id="339" r:id="rId22"/>
    <p:sldId id="348" r:id="rId23"/>
    <p:sldId id="341" r:id="rId24"/>
    <p:sldId id="349" r:id="rId25"/>
    <p:sldId id="303" r:id="rId26"/>
    <p:sldId id="342" r:id="rId27"/>
    <p:sldId id="336" r:id="rId28"/>
    <p:sldId id="283" r:id="rId29"/>
    <p:sldId id="282" r:id="rId30"/>
    <p:sldId id="290" r:id="rId31"/>
    <p:sldId id="284" r:id="rId32"/>
    <p:sldId id="289" r:id="rId33"/>
    <p:sldId id="324" r:id="rId34"/>
    <p:sldId id="274" r:id="rId35"/>
    <p:sldId id="276" r:id="rId36"/>
    <p:sldId id="277" r:id="rId37"/>
    <p:sldId id="333" r:id="rId38"/>
    <p:sldId id="279" r:id="rId39"/>
    <p:sldId id="278" r:id="rId40"/>
    <p:sldId id="286" r:id="rId41"/>
    <p:sldId id="287" r:id="rId42"/>
    <p:sldId id="338" r:id="rId43"/>
    <p:sldId id="292" r:id="rId44"/>
    <p:sldId id="295" r:id="rId45"/>
    <p:sldId id="296" r:id="rId46"/>
    <p:sldId id="340" r:id="rId47"/>
    <p:sldId id="314" r:id="rId48"/>
    <p:sldId id="312" r:id="rId49"/>
    <p:sldId id="315" r:id="rId50"/>
    <p:sldId id="351" r:id="rId51"/>
    <p:sldId id="345" r:id="rId52"/>
    <p:sldId id="343" r:id="rId53"/>
    <p:sldId id="344" r:id="rId54"/>
    <p:sldId id="318"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36" autoAdjust="0"/>
  </p:normalViewPr>
  <p:slideViewPr>
    <p:cSldViewPr>
      <p:cViewPr varScale="1">
        <p:scale>
          <a:sx n="65" d="100"/>
          <a:sy n="65" d="100"/>
        </p:scale>
        <p:origin x="-1722" y="-108"/>
      </p:cViewPr>
      <p:guideLst>
        <p:guide orient="horz" pos="2160"/>
        <p:guide pos="2880"/>
      </p:guideLst>
    </p:cSldViewPr>
  </p:slideViewPr>
  <p:notesTextViewPr>
    <p:cViewPr>
      <p:scale>
        <a:sx n="100" d="100"/>
        <a:sy n="100" d="100"/>
      </p:scale>
      <p:origin x="0" y="0"/>
    </p:cViewPr>
  </p:notesTextViewPr>
  <p:notesViewPr>
    <p:cSldViewPr>
      <p:cViewPr>
        <p:scale>
          <a:sx n="61" d="100"/>
          <a:sy n="61" d="100"/>
        </p:scale>
        <p:origin x="-2946" y="-34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71CB534-D079-4C4F-9FC2-39A111169D71}" type="datetimeFigureOut">
              <a:rPr lang="en-US"/>
              <a:pPr>
                <a:defRPr/>
              </a:pPr>
              <a:t>10/8/2011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99A465E-8F61-42B8-8802-A9764D0A924E}" type="slidenum">
              <a:rPr lang="en-US"/>
              <a:pPr>
                <a:defRPr/>
              </a:pPr>
              <a:t>‹#›</a:t>
            </a:fld>
            <a:endParaRPr lang="en-US"/>
          </a:p>
        </p:txBody>
      </p:sp>
    </p:spTree>
    <p:extLst>
      <p:ext uri="{BB962C8B-B14F-4D97-AF65-F5344CB8AC3E}">
        <p14:creationId xmlns:p14="http://schemas.microsoft.com/office/powerpoint/2010/main" xmlns="" val="2389886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Introduction of presenters</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47677F-AA78-4398-9948-275847B2EDC6}"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-explore useful paths to successful classroom management</a:t>
            </a:r>
          </a:p>
          <a:p>
            <a:pPr eaLnBrk="1" hangingPunct="1"/>
            <a:endParaRPr lang="en-US" smtClean="0"/>
          </a:p>
          <a:p>
            <a:pPr eaLnBrk="1" hangingPunct="1"/>
            <a:r>
              <a:rPr lang="en-US" smtClean="0"/>
              <a:t>-techniques used by successful teachers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-reminder: safety is both physical and psychological</a:t>
            </a:r>
          </a:p>
          <a:p>
            <a:pPr eaLnBrk="1" hangingPunct="1"/>
            <a:endParaRPr lang="en-US" smtClean="0"/>
          </a:p>
          <a:p>
            <a:pPr eaLnBrk="1" hangingPunct="1"/>
            <a:r>
              <a:rPr lang="en-US" smtClean="0"/>
              <a:t>How can we achieve this climate in the classroom?</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-familiarity and knowledge of one another  are the first steps toward a supportive community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-all kinds of activities and interest inventories that can allow you and your students to get to know each other in safe and positive ways</a:t>
            </a:r>
          </a:p>
          <a:p>
            <a:pPr eaLnBrk="1" hangingPunct="1"/>
            <a:endParaRPr lang="en-US" smtClean="0"/>
          </a:p>
          <a:p>
            <a:pPr eaLnBrk="1" hangingPunct="1"/>
            <a:r>
              <a:rPr lang="en-US" smtClean="0"/>
              <a:t>-got to know you using snazzy Poll Everywhere questions</a:t>
            </a:r>
          </a:p>
          <a:p>
            <a:pPr eaLnBrk="1" hangingPunct="1"/>
            <a:endParaRPr lang="en-US" smtClean="0"/>
          </a:p>
          <a:p>
            <a:pPr eaLnBrk="1" hangingPunct="1"/>
            <a:r>
              <a:rPr lang="en-US" smtClean="0"/>
              <a:t>-Birthday Probability Pairs activity (get up, form a circle around tables in order of month and day of their birthday without speaking:  after activity reveal that for every 26 participants, there is a 50% probability that 2 people will share the same birth date, month and day (if no matches within the group, add info about family members will produce a match)</a:t>
            </a:r>
          </a:p>
          <a:p>
            <a:pPr eaLnBrk="1" hangingPunct="1"/>
            <a:endParaRPr lang="en-US" smtClean="0"/>
          </a:p>
          <a:p>
            <a:pPr eaLnBrk="1" hangingPunct="1"/>
            <a:r>
              <a:rPr lang="en-US" smtClean="0"/>
              <a:t>-Other ideas:  name ball games, adjective with name, me collages or quilts</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smtClean="0"/>
              <a:t>Quilt activity</a:t>
            </a:r>
          </a:p>
          <a:p>
            <a:pPr marL="228600" indent="-228600" eaLnBrk="1" hangingPunct="1">
              <a:spcBef>
                <a:spcPct val="0"/>
              </a:spcBef>
            </a:pPr>
            <a:r>
              <a:rPr lang="en-US" smtClean="0"/>
              <a:t>Materials:</a:t>
            </a:r>
          </a:p>
          <a:p>
            <a:pPr marL="228600" indent="-228600" eaLnBrk="1" hangingPunct="1">
              <a:spcBef>
                <a:spcPct val="0"/>
              </a:spcBef>
            </a:pPr>
            <a:r>
              <a:rPr lang="en-US" smtClean="0"/>
              <a:t>Paper, tape, markers</a:t>
            </a:r>
          </a:p>
          <a:p>
            <a:pPr marL="228600" indent="-228600" eaLnBrk="1" hangingPunct="1">
              <a:spcBef>
                <a:spcPct val="0"/>
              </a:spcBef>
            </a:pPr>
            <a:endParaRPr lang="en-US" smtClean="0"/>
          </a:p>
          <a:p>
            <a:pPr marL="228600" indent="-228600" eaLnBrk="1" hangingPunct="1">
              <a:spcBef>
                <a:spcPct val="0"/>
              </a:spcBef>
              <a:buFontTx/>
              <a:buAutoNum type="arabicPeriod"/>
            </a:pPr>
            <a:r>
              <a:rPr lang="en-US" smtClean="0"/>
              <a:t>Divide your quilt block into 4 squares: (10 min)</a:t>
            </a:r>
          </a:p>
          <a:p>
            <a:pPr marL="228600" indent="-228600" eaLnBrk="1" hangingPunct="1">
              <a:spcBef>
                <a:spcPct val="0"/>
              </a:spcBef>
            </a:pPr>
            <a:r>
              <a:rPr lang="en-US" smtClean="0"/>
              <a:t>	-name</a:t>
            </a:r>
          </a:p>
          <a:p>
            <a:pPr marL="228600" indent="-228600" eaLnBrk="1" hangingPunct="1">
              <a:spcBef>
                <a:spcPct val="0"/>
              </a:spcBef>
            </a:pPr>
            <a:r>
              <a:rPr lang="en-US" smtClean="0"/>
              <a:t>	-icon</a:t>
            </a:r>
          </a:p>
          <a:p>
            <a:pPr marL="228600" indent="-228600" eaLnBrk="1" hangingPunct="1">
              <a:spcBef>
                <a:spcPct val="0"/>
              </a:spcBef>
            </a:pPr>
            <a:r>
              <a:rPr lang="en-US" smtClean="0"/>
              <a:t>	-quality of strength</a:t>
            </a:r>
          </a:p>
          <a:p>
            <a:pPr marL="228600" indent="-228600" eaLnBrk="1" hangingPunct="1">
              <a:spcBef>
                <a:spcPct val="0"/>
              </a:spcBef>
            </a:pPr>
            <a:r>
              <a:rPr lang="en-US" smtClean="0"/>
              <a:t>	-image</a:t>
            </a:r>
          </a:p>
          <a:p>
            <a:pPr marL="228600" indent="-228600" eaLnBrk="1" hangingPunct="1">
              <a:spcBef>
                <a:spcPct val="0"/>
              </a:spcBef>
            </a:pPr>
            <a:endParaRPr lang="en-US" smtClean="0"/>
          </a:p>
          <a:p>
            <a:pPr marL="228600" indent="-228600" eaLnBrk="1" hangingPunct="1">
              <a:spcBef>
                <a:spcPct val="0"/>
              </a:spcBef>
            </a:pPr>
            <a:r>
              <a:rPr lang="en-US" smtClean="0"/>
              <a:t>2. Figure out as a group how to put it together (5 min)</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899F01-0905-49DC-8DB5-4EDCCBFEB12E}"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Quilt Activity: image of community – sense of diversity, but with stitching that binds us together to create a blanket of warmth</a:t>
            </a:r>
          </a:p>
          <a:p>
            <a:pPr eaLnBrk="1" hangingPunct="1"/>
            <a:endParaRPr lang="en-US" smtClean="0"/>
          </a:p>
          <a:p>
            <a:pPr eaLnBrk="1" hangingPunct="1"/>
            <a:r>
              <a:rPr lang="en-US" smtClean="0"/>
              <a:t>Other ways to build community:  sit and eat lunch with students; ask about their family; mini conferences during recess or transition times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xfrm>
            <a:off x="1143000" y="6096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Video clip for respected-school tube: Being a Culturally Responsible…</a:t>
            </a:r>
          </a:p>
          <a:p>
            <a:pPr eaLnBrk="1" hangingPunct="1"/>
            <a:r>
              <a:rPr lang="en-US" dirty="0" smtClean="0"/>
              <a:t>Video clip for healthy-school tube:  Teachers Perspective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Connect the anti bullying policy implemented by the state to promote community while decreasing incidents of bullying behavior.  Creating a classroom of acceptance begins with the teacher as the role model.  Connect back to video on respect.  Ignoring is not a form of tolerance- WE want to foster acceptance and appreciation of one’s differences.  </a:t>
            </a:r>
          </a:p>
          <a:p>
            <a:pPr eaLnBrk="1" hangingPunct="1"/>
            <a:endParaRPr lang="en-US" smtClean="0"/>
          </a:p>
          <a:p>
            <a:pPr eaLnBrk="1" hangingPunct="1"/>
            <a:r>
              <a:rPr lang="en-US" smtClean="0"/>
              <a:t>Two Elements to create positive learning environment:  comfort and order</a:t>
            </a:r>
          </a:p>
          <a:p>
            <a:pPr eaLnBrk="1" hangingPunct="1"/>
            <a:endParaRPr lang="en-US" smtClean="0"/>
          </a:p>
          <a:p>
            <a:pPr eaLnBrk="1" hangingPunct="1"/>
            <a:r>
              <a:rPr lang="en-US" smtClean="0"/>
              <a:t>Comfort – physical comfort</a:t>
            </a:r>
          </a:p>
          <a:p>
            <a:pPr eaLnBrk="1" hangingPunct="1"/>
            <a:r>
              <a:rPr lang="en-US" smtClean="0"/>
              <a:t>Order – identifiable routines and guidelines/expectations for acceptable behavior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-what’s old is new</a:t>
            </a:r>
          </a:p>
          <a:p>
            <a:pPr eaLnBrk="1" hangingPunct="1"/>
            <a:endParaRPr lang="en-US" smtClean="0"/>
          </a:p>
          <a:p>
            <a:pPr eaLnBrk="1" hangingPunct="1"/>
            <a:r>
              <a:rPr lang="en-US" smtClean="0"/>
              <a:t>-refers back to 2 main objectives of classroom management:  Ensuring the SAFETY of students and staff; Allowing LEARNING to take place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Pick reluctant participant to read.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Discuss slide. Refer to pages 11-20 in the manual for suggestions.  </a:t>
            </a:r>
          </a:p>
          <a:p>
            <a:pPr eaLnBrk="1" hangingPunct="1">
              <a:spcBef>
                <a:spcPct val="0"/>
              </a:spcBef>
            </a:pPr>
            <a:r>
              <a:rPr lang="en-US" smtClean="0"/>
              <a:t>Ball activity </a:t>
            </a:r>
          </a:p>
          <a:p>
            <a:pPr eaLnBrk="1" hangingPunct="1">
              <a:spcBef>
                <a:spcPct val="0"/>
              </a:spcBef>
            </a:pPr>
            <a:endParaRPr lang="en-US" smtClean="0"/>
          </a:p>
          <a:p>
            <a:pPr eaLnBrk="1" hangingPunct="1">
              <a:spcBef>
                <a:spcPct val="0"/>
              </a:spcBef>
            </a:pPr>
            <a:r>
              <a:rPr lang="en-US" smtClean="0"/>
              <a:t>Break after this activity to set up for True Colors</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042587-EF3F-426E-B841-95B55F7C615A}"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8FBFEC-F46E-4073-B268-ABD65B559547}"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096CE0-373A-4FB9-8A6B-DE599D2C9DCD}"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Have participants place each response on stickies to the appropriately labeled charts on their way out the </a:t>
            </a:r>
            <a:r>
              <a:rPr lang="en-US" b="1" smtClean="0"/>
              <a:t>door for lunch</a:t>
            </a:r>
            <a:r>
              <a:rPr lang="en-US" smtClean="0"/>
              <a:t>.</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D89272-2023-41DB-BC58-C2FE050AE0AA}"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Utilize your districts gradebook program…most have “notes” windows where you can record contacts.  Emphasize to participants to follow district policy regarding guidelines pertaining to parent contact.  </a:t>
            </a: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CF02A7-5C0D-4F93-BE8A-0355290AC4A8}"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-parents are critical partners in student’s education</a:t>
            </a:r>
          </a:p>
          <a:p>
            <a:pPr eaLnBrk="1" hangingPunct="1"/>
            <a:endParaRPr lang="en-US" smtClean="0"/>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Directions:  </a:t>
            </a:r>
          </a:p>
          <a:p>
            <a:pPr eaLnBrk="1" hangingPunct="1">
              <a:spcBef>
                <a:spcPct val="0"/>
              </a:spcBef>
            </a:pPr>
            <a:r>
              <a:rPr lang="en-US" dirty="0" smtClean="0"/>
              <a:t>Wait to open your envelopes until I say “You may begin.”</a:t>
            </a:r>
          </a:p>
          <a:p>
            <a:pPr eaLnBrk="1" hangingPunct="1">
              <a:spcBef>
                <a:spcPct val="0"/>
              </a:spcBef>
            </a:pPr>
            <a:r>
              <a:rPr lang="en-US" dirty="0" smtClean="0"/>
              <a:t>Work at your table to solve the puzzle inside your envelope.</a:t>
            </a:r>
          </a:p>
          <a:p>
            <a:pPr eaLnBrk="1" hangingPunct="1">
              <a:spcBef>
                <a:spcPct val="0"/>
              </a:spcBef>
            </a:pPr>
            <a:r>
              <a:rPr lang="en-US" dirty="0" smtClean="0"/>
              <a:t>    ***note to self: two tables: 1</a:t>
            </a:r>
            <a:r>
              <a:rPr lang="en-US" baseline="30000" dirty="0" smtClean="0"/>
              <a:t>st</a:t>
            </a:r>
            <a:r>
              <a:rPr lang="en-US" dirty="0" smtClean="0"/>
              <a:t> one finished at your table gets a prize</a:t>
            </a:r>
          </a:p>
          <a:p>
            <a:pPr eaLnBrk="1" hangingPunct="1">
              <a:spcBef>
                <a:spcPct val="0"/>
              </a:spcBef>
            </a:pPr>
            <a:r>
              <a:rPr lang="en-US" dirty="0" smtClean="0"/>
              <a:t>			 two tables: go tell them they are doing a good job working</a:t>
            </a:r>
          </a:p>
          <a:p>
            <a:pPr eaLnBrk="1" hangingPunct="1">
              <a:spcBef>
                <a:spcPct val="0"/>
              </a:spcBef>
            </a:pPr>
            <a:r>
              <a:rPr lang="en-US" dirty="0" smtClean="0"/>
              <a:t>			 two tables: whole table as a team gets a prize</a:t>
            </a:r>
          </a:p>
          <a:p>
            <a:pPr eaLnBrk="1" hangingPunct="1">
              <a:spcBef>
                <a:spcPct val="0"/>
              </a:spcBef>
            </a:pPr>
            <a:endParaRPr lang="en-US" dirty="0" smtClean="0"/>
          </a:p>
          <a:p>
            <a:pPr eaLnBrk="1" hangingPunct="1">
              <a:spcBef>
                <a:spcPct val="0"/>
              </a:spcBef>
            </a:pPr>
            <a:r>
              <a:rPr lang="en-US" dirty="0" smtClean="0"/>
              <a:t>Problem:  Anne has three blouses, four skirts, and two pairs of shoes.  How many different outfits can she wear if an outfit consists of any blouse worn with any skirt and either pair of shoes? </a:t>
            </a:r>
          </a:p>
          <a:p>
            <a:pPr eaLnBrk="1" hangingPunct="1">
              <a:spcBef>
                <a:spcPct val="0"/>
              </a:spcBef>
            </a:pPr>
            <a:endParaRPr lang="en-US" dirty="0" smtClean="0"/>
          </a:p>
          <a:p>
            <a:pPr eaLnBrk="1" hangingPunct="1">
              <a:spcBef>
                <a:spcPct val="0"/>
              </a:spcBef>
            </a:pPr>
            <a:r>
              <a:rPr lang="en-US" dirty="0" smtClean="0"/>
              <a:t>Door prize for winner at tables with first finish: Bags </a:t>
            </a:r>
          </a:p>
          <a:p>
            <a:pPr eaLnBrk="1" hangingPunct="1">
              <a:spcBef>
                <a:spcPct val="0"/>
              </a:spcBef>
            </a:pPr>
            <a:r>
              <a:rPr lang="en-US" dirty="0" smtClean="0"/>
              <a:t>Door prize for group winner: Candy</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B6DF52-6474-41D6-80B1-BF4449CF5733}"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Debrief Puzzle Activity:  How did knowledge of prizes as a team vs individual affect your performance?</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 slide is for display to the audience to show them how they will vote on your polls in your presentation. You can remove this slide if you like or if the audience is already comfortable with texting and/or voting with Poll Everywhere.</a:t>
            </a:r>
          </a:p>
          <a:p>
            <a:pPr eaLnBrk="1" hangingPunct="1">
              <a:spcBef>
                <a:spcPct val="0"/>
              </a:spcBef>
            </a:pPr>
            <a:endParaRPr lang="en-US" dirty="0" smtClean="0"/>
          </a:p>
          <a:p>
            <a:pPr eaLnBrk="1" hangingPunct="1">
              <a:spcBef>
                <a:spcPct val="0"/>
              </a:spcBef>
            </a:pPr>
            <a:r>
              <a:rPr lang="en-US" dirty="0" smtClean="0"/>
              <a:t>Sample Oral Instructions:</a:t>
            </a:r>
          </a:p>
          <a:p>
            <a:pPr eaLnBrk="1" hangingPunct="1">
              <a:spcBef>
                <a:spcPct val="0"/>
              </a:spcBef>
            </a:pPr>
            <a:r>
              <a:rPr lang="en-US" i="1" dirty="0" smtClean="0"/>
              <a:t>Ladies and gentlemen</a:t>
            </a:r>
            <a:r>
              <a:rPr lang="en-US" dirty="0" smtClean="0"/>
              <a:t>, throughout today’s meeting we’re going to engage in some audience polling to find out what you’re thinking, what you’re up to and what you know. Now I’m going to ask for your opinion. We’re going to use your phones to do some audience voting just like on American Idol.</a:t>
            </a:r>
          </a:p>
          <a:p>
            <a:pPr eaLnBrk="1" hangingPunct="1">
              <a:spcBef>
                <a:spcPct val="0"/>
              </a:spcBef>
            </a:pPr>
            <a:endParaRPr lang="en-US" dirty="0" smtClean="0"/>
          </a:p>
          <a:p>
            <a:pPr eaLnBrk="1" hangingPunct="1">
              <a:spcBef>
                <a:spcPct val="0"/>
              </a:spcBef>
            </a:pPr>
            <a:r>
              <a:rPr lang="en-US" dirty="0" smtClean="0"/>
              <a:t>So please take out your cell phones, but remember to leave them on silent. You can participate by sending a text message.</a:t>
            </a:r>
          </a:p>
          <a:p>
            <a:pPr eaLnBrk="1" hangingPunct="1">
              <a:spcBef>
                <a:spcPct val="0"/>
              </a:spcBef>
            </a:pPr>
            <a:endParaRPr lang="en-US" dirty="0" smtClean="0"/>
          </a:p>
          <a:p>
            <a:pPr eaLnBrk="1" hangingPunct="1">
              <a:spcBef>
                <a:spcPct val="0"/>
              </a:spcBef>
            </a:pPr>
            <a:r>
              <a:rPr lang="en-US" dirty="0" smtClean="0"/>
              <a:t>This is a just standard rate text message, so it may be free for you, or up to twenty cents on some carriers if you do not have a text messaging plan. The service we are using is serious about privacy. I cannot see your phone numbers, and you’ll never receive follow-up text messages outside this presentation. There’s only one thing worse than email spam – and that’s text message spam because you have to pay to receive it!</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339566-A264-4023-840D-33E5D99C9347}"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18 minute video: Daniel Pink</a:t>
            </a:r>
          </a:p>
          <a:p>
            <a:pPr eaLnBrk="1" hangingPunct="1"/>
            <a:endParaRPr lang="en-US" smtClean="0"/>
          </a:p>
          <a:p>
            <a:pPr eaLnBrk="1" hangingPunct="1"/>
            <a:r>
              <a:rPr lang="en-US" smtClean="0"/>
              <a:t>Mastery – the desire to get better and better at something that matters</a:t>
            </a:r>
          </a:p>
          <a:p>
            <a:pPr eaLnBrk="1" hangingPunct="1"/>
            <a:r>
              <a:rPr lang="en-US" smtClean="0"/>
              <a:t>Autonomy – the urge to direct our own lives</a:t>
            </a:r>
          </a:p>
          <a:p>
            <a:pPr eaLnBrk="1" hangingPunct="1"/>
            <a:r>
              <a:rPr lang="en-US" smtClean="0"/>
              <a:t>Purpose – the yearning to do what we do in the service of something larger than ourselves</a:t>
            </a:r>
          </a:p>
          <a:p>
            <a:pPr eaLnBrk="1" hangingPunct="1"/>
            <a:endParaRPr lang="en-US" smtClean="0"/>
          </a:p>
          <a:p>
            <a:pPr eaLnBrk="1" hangingPunct="1"/>
            <a:r>
              <a:rPr lang="en-US" smtClean="0"/>
              <a:t>“Traditional notions of management are great if you want compliance.  But if you want engagement, self-direction works better.”</a:t>
            </a:r>
          </a:p>
          <a:p>
            <a:pPr eaLnBrk="1" hangingPunct="1"/>
            <a:endParaRPr lang="en-US" smtClean="0"/>
          </a:p>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-Motivators can be used to increase student’s positive behaviors. The emphasis on rewards/reinforcement needs to be why are we doing this?  </a:t>
            </a:r>
          </a:p>
          <a:p>
            <a:pPr eaLnBrk="1" hangingPunct="1"/>
            <a:r>
              <a:rPr lang="en-US" smtClean="0"/>
              <a:t>Asking the child is a student driven reward.  When giving students choices, it is a teacher driven reward.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***exchange no more than one idea with any given partner</a:t>
            </a:r>
          </a:p>
          <a:p>
            <a:pPr eaLnBrk="1" hangingPunct="1"/>
            <a:endParaRPr lang="en-US" smtClean="0"/>
          </a:p>
          <a:p>
            <a:pPr eaLnBrk="1" hangingPunct="1"/>
            <a:r>
              <a:rPr lang="en-US" smtClean="0"/>
              <a:t>Look on page 26 in manual</a:t>
            </a:r>
          </a:p>
          <a:p>
            <a:pPr eaLnBrk="1" hangingPunct="1"/>
            <a:endParaRPr lang="en-US" smtClean="0"/>
          </a:p>
          <a:p>
            <a:pPr eaLnBrk="1" hangingPunct="1"/>
            <a:r>
              <a:rPr lang="en-US" smtClean="0"/>
              <a:t>Verbal Praise</a:t>
            </a:r>
          </a:p>
          <a:p>
            <a:pPr eaLnBrk="1" hangingPunct="1"/>
            <a:r>
              <a:rPr lang="en-US" smtClean="0"/>
              <a:t>Physical Contact</a:t>
            </a:r>
          </a:p>
          <a:p>
            <a:pPr eaLnBrk="1" hangingPunct="1"/>
            <a:r>
              <a:rPr lang="en-US" smtClean="0"/>
              <a:t>Tokens</a:t>
            </a:r>
          </a:p>
          <a:p>
            <a:pPr eaLnBrk="1" hangingPunct="1"/>
            <a:r>
              <a:rPr lang="en-US" smtClean="0"/>
              <a:t>Individual Activities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What is teaching?  It is practice in theater? How are you managing your “theatre?”  Rules and routines connect to practice in teaching.  But if you’re not reflecting, your never aware of your effective practice.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In 13 years of schooling, students learn 30-40 different sets of rules/routines from Pre-K through 12</a:t>
            </a:r>
            <a:r>
              <a:rPr lang="en-US" baseline="30000" smtClean="0"/>
              <a:t>th</a:t>
            </a:r>
            <a:r>
              <a:rPr lang="en-US" smtClean="0"/>
              <a:t> grade.</a:t>
            </a:r>
          </a:p>
          <a:p>
            <a:pPr eaLnBrk="1" hangingPunct="1"/>
            <a:endParaRPr lang="en-US" smtClean="0"/>
          </a:p>
          <a:p>
            <a:pPr eaLnBrk="1" hangingPunct="1"/>
            <a:r>
              <a:rPr lang="en-US" smtClean="0"/>
              <a:t>Clearly defining and teaching our own expectations and procedures, increases the chance that students will follow expectations.  Consider streamlining discipline policies of grade levels, buildings, etc.</a:t>
            </a:r>
          </a:p>
          <a:p>
            <a:pPr eaLnBrk="1" hangingPunct="1"/>
            <a:endParaRPr lang="en-US" smtClean="0"/>
          </a:p>
          <a:p>
            <a:pPr eaLnBrk="1" hangingPunct="1"/>
            <a:r>
              <a:rPr lang="en-US" smtClean="0"/>
              <a:t>With lack of expectations/routines or poorly enforced, result is definite negative impact on the amount of student learning and increased stress for teacher.</a:t>
            </a:r>
          </a:p>
          <a:p>
            <a:pPr eaLnBrk="1" hangingPunct="1"/>
            <a:endParaRPr lang="en-US" smtClean="0"/>
          </a:p>
          <a:p>
            <a:pPr eaLnBrk="1" hangingPunct="1"/>
            <a:r>
              <a:rPr lang="en-US" smtClean="0"/>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When people have the opportunity to express their opinions or choose, they are more apt to support the decision.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Animoto-Lead group into designing own 30 second video of their classroom rules.</a:t>
            </a:r>
          </a:p>
          <a:p>
            <a:pPr eaLnBrk="1" hangingPunct="1"/>
            <a:r>
              <a:rPr lang="en-US" smtClean="0"/>
              <a:t>Mrs. Jenkins classroom rules and Mrs. Hau’s Requests.  </a:t>
            </a:r>
          </a:p>
          <a:p>
            <a:pPr eaLnBrk="1" hangingPunct="1"/>
            <a:r>
              <a:rPr lang="en-US" smtClean="0"/>
              <a:t>Moving from a thought process of rules implying they are made to be broken.  You did it to me, I’ll do it to you mentality only creates defiant behavior.  (Mention why?)</a:t>
            </a:r>
          </a:p>
          <a:p>
            <a:pPr eaLnBrk="1" hangingPunct="1">
              <a:spcBef>
                <a:spcPct val="0"/>
              </a:spcBef>
            </a:pPr>
            <a:endParaRPr lang="en-US" smtClean="0"/>
          </a:p>
          <a:p>
            <a:pPr eaLnBrk="1" hangingPunct="1">
              <a:spcBef>
                <a:spcPct val="0"/>
              </a:spcBef>
            </a:pPr>
            <a:endParaRPr lang="en-US" smtClean="0"/>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7EF9BE-F278-4F2D-9A79-FA091A14AAD3}"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Animoto: Great Expectations School – use the Great 8</a:t>
            </a:r>
          </a:p>
          <a:p>
            <a:pPr eaLnBrk="1" hangingPunct="1">
              <a:spcBef>
                <a:spcPct val="0"/>
              </a:spcBef>
            </a:pPr>
            <a:endParaRPr lang="en-US" smtClean="0"/>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AB177C-6A8F-47D1-9A62-14E4FEB4921F}"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20-30 minute table talk activity:</a:t>
            </a:r>
          </a:p>
          <a:p>
            <a:pPr eaLnBrk="1" hangingPunct="1">
              <a:spcBef>
                <a:spcPct val="0"/>
              </a:spcBef>
            </a:pPr>
            <a:endParaRPr lang="en-US" smtClean="0"/>
          </a:p>
          <a:p>
            <a:pPr eaLnBrk="1" hangingPunct="1">
              <a:spcBef>
                <a:spcPct val="0"/>
              </a:spcBef>
            </a:pPr>
            <a:r>
              <a:rPr lang="en-US" smtClean="0"/>
              <a:t>Participant with least experience chooses 3 from the slide and each table presents a framework of ideas/solutions for 1 of their challenges.</a:t>
            </a:r>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2A08B3-3540-4756-9916-6A7F58CE198E}"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You will make mistakes.  It’s okay, move 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slide is for display to the audience to show them how they will vote on your polls in your presentation. You can remove this slide if you like or if the audience is already comfortable with texting and/or voting with Poll Everywhere.</a:t>
            </a:r>
          </a:p>
          <a:p>
            <a:pPr eaLnBrk="1" hangingPunct="1">
              <a:spcBef>
                <a:spcPct val="0"/>
              </a:spcBef>
            </a:pPr>
            <a:endParaRPr lang="en-US" smtClean="0"/>
          </a:p>
          <a:p>
            <a:pPr eaLnBrk="1" hangingPunct="1">
              <a:spcBef>
                <a:spcPct val="0"/>
              </a:spcBef>
            </a:pPr>
            <a:r>
              <a:rPr lang="en-US" smtClean="0"/>
              <a:t>Sample Oral Instructions:</a:t>
            </a:r>
          </a:p>
          <a:p>
            <a:pPr eaLnBrk="1" hangingPunct="1">
              <a:spcBef>
                <a:spcPct val="0"/>
              </a:spcBef>
            </a:pPr>
            <a:r>
              <a:rPr lang="en-US" i="1" smtClean="0"/>
              <a:t>Ladies and gentlemen</a:t>
            </a:r>
            <a:r>
              <a:rPr lang="en-US" smtClean="0"/>
              <a:t>, throughout today’s meeting we’re going to engage in some audience polling to find out what you’re thinking, what you’re up to and what you know. Now I’m going to ask for your opinion. We’re going to use your phones or laptops to do some audience voting just like on American Idol.</a:t>
            </a:r>
          </a:p>
          <a:p>
            <a:pPr eaLnBrk="1" hangingPunct="1">
              <a:spcBef>
                <a:spcPct val="0"/>
              </a:spcBef>
            </a:pPr>
            <a:endParaRPr lang="en-US" smtClean="0"/>
          </a:p>
          <a:p>
            <a:pPr eaLnBrk="1" hangingPunct="1">
              <a:spcBef>
                <a:spcPct val="0"/>
              </a:spcBef>
            </a:pPr>
            <a:r>
              <a:rPr lang="en-US" smtClean="0"/>
              <a:t>So please take out your mobilephones or laptops, but remember to leave them on silent. You can participate by submitting an answer at Poll4.com on your laptop or a mobile phone.</a:t>
            </a:r>
          </a:p>
          <a:p>
            <a:pPr eaLnBrk="1" hangingPunct="1">
              <a:spcBef>
                <a:spcPct val="0"/>
              </a:spcBef>
            </a:pPr>
            <a:endParaRPr lang="en-US" smtClean="0"/>
          </a:p>
          <a:p>
            <a:pPr eaLnBrk="1" hangingPunct="1">
              <a:spcBef>
                <a:spcPct val="0"/>
              </a:spcBef>
            </a:pPr>
            <a:r>
              <a:rPr lang="en-US" smtClean="0"/>
              <a:t>The service we are using is serious about privacy. I cannot see who you are or who voted.</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7E3963-16C1-430F-B9D4-C3D35E25311C}"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445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-when routines are interupted, provide feedback</a:t>
            </a:r>
          </a:p>
          <a:p>
            <a:pPr eaLnBrk="1" hangingPunct="1"/>
            <a:endParaRPr lang="en-US" smtClean="0"/>
          </a:p>
          <a:p>
            <a:pPr eaLnBrk="1" hangingPunct="1"/>
            <a:r>
              <a:rPr lang="en-US" smtClean="0"/>
              <a:t>-make sure student understands why the behavior is inappropriate by giving clear feedback</a:t>
            </a:r>
          </a:p>
          <a:p>
            <a:pPr eaLnBrk="1" hangingPunct="1"/>
            <a:endParaRPr lang="en-US" smtClean="0"/>
          </a:p>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r>
              <a:rPr lang="en-US" smtClean="0"/>
              <a:t>3 goals:</a:t>
            </a:r>
          </a:p>
          <a:p>
            <a:pPr marL="228600" indent="-228600" eaLnBrk="1" hangingPunct="1"/>
            <a:endParaRPr lang="en-US" smtClean="0"/>
          </a:p>
          <a:p>
            <a:pPr marL="228600" indent="-228600" eaLnBrk="1" hangingPunct="1">
              <a:buFontTx/>
              <a:buAutoNum type="arabicPeriod"/>
            </a:pPr>
            <a:r>
              <a:rPr lang="en-US" smtClean="0"/>
              <a:t>Eliminate, or, at least minimized the unacceptable behavior</a:t>
            </a:r>
          </a:p>
          <a:p>
            <a:pPr marL="228600" indent="-228600" eaLnBrk="1" hangingPunct="1">
              <a:buFontTx/>
              <a:buAutoNum type="arabicPeriod"/>
            </a:pPr>
            <a:r>
              <a:rPr lang="en-US" smtClean="0"/>
              <a:t>Maintain the self esteem of the student</a:t>
            </a:r>
          </a:p>
          <a:p>
            <a:pPr marL="228600" indent="-228600" eaLnBrk="1" hangingPunct="1">
              <a:buFontTx/>
              <a:buAutoNum type="arabicPeriod"/>
            </a:pPr>
            <a:r>
              <a:rPr lang="en-US" smtClean="0"/>
              <a:t>Maintain the momentum of the lesson/activity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itchFamily="34" charset="0"/>
              <a:buChar char="•"/>
              <a:defRPr/>
            </a:pPr>
            <a:r>
              <a:rPr lang="en-US" dirty="0" smtClean="0">
                <a:solidFill>
                  <a:schemeClr val="accent2">
                    <a:lumMod val="75000"/>
                  </a:schemeClr>
                </a:solidFill>
              </a:rPr>
              <a:t>Must be TAUGHT explain what you expect &amp; how you expect students to accomplish it, and then DO IT THAT WAY EVERY TIME!  </a:t>
            </a:r>
          </a:p>
          <a:p>
            <a:pPr marL="171450" indent="-171450" eaLnBrk="1" fontAlgn="auto" hangingPunct="1">
              <a:spcBef>
                <a:spcPts val="0"/>
              </a:spcBef>
              <a:spcAft>
                <a:spcPts val="0"/>
              </a:spcAft>
              <a:buFont typeface="Arial" pitchFamily="34" charset="0"/>
              <a:buChar char="•"/>
              <a:defRPr/>
            </a:pPr>
            <a:r>
              <a:rPr lang="en-US" dirty="0" smtClean="0">
                <a:solidFill>
                  <a:schemeClr val="accent2">
                    <a:lumMod val="75000"/>
                  </a:schemeClr>
                </a:solidFill>
              </a:rPr>
              <a:t>Not only does this create comfort, but it also creates </a:t>
            </a:r>
            <a:r>
              <a:rPr lang="en-US" b="1" dirty="0" smtClean="0">
                <a:solidFill>
                  <a:schemeClr val="accent2">
                    <a:lumMod val="75000"/>
                  </a:schemeClr>
                </a:solidFill>
              </a:rPr>
              <a:t>momentum</a:t>
            </a:r>
            <a:r>
              <a:rPr lang="en-US" dirty="0" smtClean="0">
                <a:solidFill>
                  <a:schemeClr val="accent2">
                    <a:lumMod val="75000"/>
                  </a:schemeClr>
                </a:solidFill>
              </a:rPr>
              <a:t>…students know what is coming next &amp; begin getting ready for it seemingly without instructions</a:t>
            </a:r>
          </a:p>
          <a:p>
            <a:pPr marL="171450" indent="-171450" eaLnBrk="1" fontAlgn="auto" hangingPunct="1">
              <a:spcBef>
                <a:spcPts val="0"/>
              </a:spcBef>
              <a:spcAft>
                <a:spcPts val="0"/>
              </a:spcAft>
              <a:buFont typeface="Arial" pitchFamily="34" charset="0"/>
              <a:buChar char="•"/>
              <a:defRPr/>
            </a:pPr>
            <a:r>
              <a:rPr lang="en-US" b="1" dirty="0" smtClean="0">
                <a:solidFill>
                  <a:schemeClr val="accent2">
                    <a:lumMod val="75000"/>
                  </a:schemeClr>
                </a:solidFill>
              </a:rPr>
              <a:t>Remember…go slow to go fast</a:t>
            </a:r>
            <a:r>
              <a:rPr lang="en-US" dirty="0" smtClean="0">
                <a:solidFill>
                  <a:schemeClr val="accent2">
                    <a:lumMod val="75000"/>
                  </a:schemeClr>
                </a:solidFill>
              </a:rPr>
              <a:t>!</a:t>
            </a:r>
          </a:p>
          <a:p>
            <a:pPr marL="171450" indent="-171450" eaLnBrk="1" fontAlgn="auto" hangingPunct="1">
              <a:spcBef>
                <a:spcPts val="0"/>
              </a:spcBef>
              <a:spcAft>
                <a:spcPts val="0"/>
              </a:spcAft>
              <a:buFont typeface="Arial" pitchFamily="34" charset="0"/>
              <a:buChar char="•"/>
              <a:defRPr/>
            </a:pPr>
            <a:endParaRPr lang="en-US" dirty="0" smtClean="0">
              <a:solidFill>
                <a:schemeClr val="accent2">
                  <a:lumMod val="75000"/>
                </a:schemeClr>
              </a:solidFill>
            </a:endParaRPr>
          </a:p>
          <a:p>
            <a:pPr marL="171450" indent="-171450" eaLnBrk="1" fontAlgn="auto" hangingPunct="1">
              <a:spcBef>
                <a:spcPts val="0"/>
              </a:spcBef>
              <a:spcAft>
                <a:spcPts val="0"/>
              </a:spcAft>
              <a:buFont typeface="Arial" pitchFamily="34" charset="0"/>
              <a:buChar char="•"/>
              <a:defRPr/>
            </a:pPr>
            <a:endParaRPr lang="en-US" dirty="0"/>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E14728-8900-4997-A1BE-1483160221B7}"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Examples may include:</a:t>
            </a:r>
          </a:p>
          <a:p>
            <a:pPr marL="228600" indent="-228600" eaLnBrk="1" fontAlgn="auto" hangingPunct="1">
              <a:spcBef>
                <a:spcPts val="0"/>
              </a:spcBef>
              <a:spcAft>
                <a:spcPts val="0"/>
              </a:spcAft>
              <a:buFontTx/>
              <a:buAutoNum type="arabicPeriod"/>
              <a:defRPr/>
            </a:pPr>
            <a:r>
              <a:rPr lang="en-US" dirty="0" smtClean="0"/>
              <a:t>Slow students during transitions, looking for materials, finishing attendance, collecting papers, chatting with students</a:t>
            </a:r>
          </a:p>
          <a:p>
            <a:pPr marL="228600" indent="-228600" eaLnBrk="1" fontAlgn="auto" hangingPunct="1">
              <a:spcBef>
                <a:spcPts val="0"/>
              </a:spcBef>
              <a:spcAft>
                <a:spcPts val="0"/>
              </a:spcAft>
              <a:buFontTx/>
              <a:buAutoNum type="arabicPeriod"/>
              <a:defRPr/>
            </a:pPr>
            <a:r>
              <a:rPr lang="en-US" dirty="0" smtClean="0"/>
              <a:t>Students talking loudly at beginning of class or after an assignment has been given before beginning work or interrupting teacher</a:t>
            </a:r>
          </a:p>
          <a:p>
            <a:pPr marL="228600" indent="-228600" eaLnBrk="1" fontAlgn="auto" hangingPunct="1">
              <a:spcBef>
                <a:spcPts val="0"/>
              </a:spcBef>
              <a:spcAft>
                <a:spcPts val="0"/>
              </a:spcAft>
              <a:buFontTx/>
              <a:buAutoNum type="arabicPeriod"/>
              <a:defRPr/>
            </a:pPr>
            <a:r>
              <a:rPr lang="en-US" dirty="0" smtClean="0"/>
              <a:t>Stop working before end of period, keep working on previous activity during next transition</a:t>
            </a:r>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0EF6C3-69C3-4073-8C2F-C1A4A6CE3FE3}"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If this doesn’t come up as an issue, use this as a reflection.</a:t>
            </a:r>
          </a:p>
          <a:p>
            <a:pPr eaLnBrk="1" hangingPunct="1">
              <a:spcBef>
                <a:spcPct val="0"/>
              </a:spcBef>
            </a:pPr>
            <a:endParaRPr lang="en-US" smtClean="0"/>
          </a:p>
          <a:p>
            <a:pPr eaLnBrk="1" hangingPunct="1">
              <a:spcBef>
                <a:spcPct val="0"/>
              </a:spcBef>
            </a:pPr>
            <a:r>
              <a:rPr lang="en-US" smtClean="0"/>
              <a:t>-try shaping behavior by celebrating successive small steps toward a goal</a:t>
            </a:r>
          </a:p>
          <a:p>
            <a:pPr eaLnBrk="1" hangingPunct="1">
              <a:spcBef>
                <a:spcPct val="0"/>
              </a:spcBef>
            </a:pPr>
            <a:r>
              <a:rPr lang="en-US" smtClean="0"/>
              <a:t>-consistent implementation of strategy involving both parent and teacher</a:t>
            </a:r>
          </a:p>
          <a:p>
            <a:pPr eaLnBrk="1" hangingPunct="1">
              <a:spcBef>
                <a:spcPct val="0"/>
              </a:spcBef>
            </a:pPr>
            <a:r>
              <a:rPr lang="en-US" smtClean="0"/>
              <a:t>-anticipating potential triggers</a:t>
            </a:r>
          </a:p>
          <a:p>
            <a:pPr eaLnBrk="1" hangingPunct="1">
              <a:spcBef>
                <a:spcPct val="0"/>
              </a:spcBef>
            </a:pPr>
            <a:r>
              <a:rPr lang="en-US" smtClean="0"/>
              <a:t>-carefully planning experiences to maximize success and minimize failure and frustration</a:t>
            </a:r>
          </a:p>
          <a:p>
            <a:pPr eaLnBrk="1" hangingPunct="1">
              <a:spcBef>
                <a:spcPct val="0"/>
              </a:spcBef>
            </a:pPr>
            <a:endParaRPr lang="en-US" smtClean="0"/>
          </a:p>
          <a:p>
            <a:pPr eaLnBrk="1" hangingPunct="1">
              <a:spcBef>
                <a:spcPct val="0"/>
              </a:spcBef>
            </a:pPr>
            <a:r>
              <a:rPr lang="en-US" smtClean="0"/>
              <a:t>Also base this on time issues</a:t>
            </a:r>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C00A55-984E-4EEE-BA84-DB26DBA9D287}"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Have participants read bullets and allow reflection/discussion.  </a:t>
            </a:r>
          </a:p>
          <a:p>
            <a:pPr eaLnBrk="1" hangingPunct="1">
              <a:spcBef>
                <a:spcPct val="0"/>
              </a:spcBef>
            </a:pPr>
            <a:r>
              <a:rPr lang="en-US" smtClean="0"/>
              <a:t>Are they seeking attention in a negative manner? Or are they avoiding a problem?  Or is the behavior a power play to push the boundaries of classroom expectations?</a:t>
            </a:r>
          </a:p>
          <a:p>
            <a:pPr eaLnBrk="1" hangingPunct="1">
              <a:spcBef>
                <a:spcPct val="0"/>
              </a:spcBef>
            </a:pPr>
            <a:r>
              <a:rPr lang="en-US" smtClean="0"/>
              <a:t>Simplify or make into two slides?</a:t>
            </a:r>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882048-0A11-41AD-ACD9-E1EB8BEA79AA}"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Poll: How many years have you been teaching?</a:t>
            </a:r>
          </a:p>
          <a:p>
            <a:pPr eaLnBrk="1" hangingPunct="1">
              <a:spcBef>
                <a:spcPct val="0"/>
              </a:spcBef>
            </a:pPr>
            <a:r>
              <a:rPr lang="en-US" dirty="0" smtClean="0"/>
              <a:t>Press F5 or use the tool bar to enter presentation mode in order to see the poll.
In an emergency during your presentation, if the poll isn't showing, navigate to this link in your web browser:</a:t>
            </a:r>
          </a:p>
          <a:p>
            <a:pPr eaLnBrk="1" hangingPunct="1">
              <a:spcBef>
                <a:spcPct val="0"/>
              </a:spcBef>
            </a:pPr>
            <a:r>
              <a:rPr lang="en-US" dirty="0" smtClean="0"/>
              <a:t>http://www.polleverywhere.com/multiple_choice_polls/LTk3MzgzMjA5OQ</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If you like, you can use this slide as a template for your own voting slides. You might use a slide like this if you feel your audience would benefit from the picture showing a text message on a phone.</a:t>
            </a:r>
          </a:p>
        </p:txBody>
      </p:sp>
      <p:sp>
        <p:nvSpPr>
          <p:cNvPr id="686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8AB6557F-03CB-4683-9995-5FBF3B6AA6B8}" type="slidenum">
              <a:rPr lang="en-US" sz="1200">
                <a:latin typeface="Calibri" pitchFamily="34" charset="0"/>
              </a:rPr>
              <a:pPr algn="r" eaLnBrk="1" hangingPunct="1"/>
              <a:t>5</a:t>
            </a:fld>
            <a:endParaRPr lang="en-US" sz="120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571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Remember Maslows Hierarchy of Needs?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776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878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Revisit KWL chart and finish with What you Learned (L) as a group share out.  Where could we move these post it notes from one column to the next?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18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520492-CA2D-4A56-A1BE-32D0CC67AD8D}" type="slidenum">
              <a:rPr lang="en-US" smtClean="0"/>
              <a:pPr fontAlgn="base">
                <a:spcBef>
                  <a:spcPct val="0"/>
                </a:spcBef>
                <a:spcAft>
                  <a:spcPct val="0"/>
                </a:spcAft>
                <a:defRPr/>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Insert your personal information as contact:</a:t>
            </a:r>
          </a:p>
          <a:p>
            <a:pPr eaLnBrk="1" hangingPunct="1">
              <a:spcBef>
                <a:spcPct val="0"/>
              </a:spcBef>
            </a:pPr>
            <a:endParaRPr lang="en-US" smtClean="0"/>
          </a:p>
          <a:p>
            <a:pPr eaLnBrk="1" hangingPunct="1">
              <a:spcBef>
                <a:spcPct val="0"/>
              </a:spcBef>
            </a:pPr>
            <a:endParaRPr lang="en-US" smtClean="0"/>
          </a:p>
        </p:txBody>
      </p:sp>
      <p:sp>
        <p:nvSpPr>
          <p:cNvPr id="1239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2463B1-E555-4975-AC2F-3F0D4C96977C}" type="slidenum">
              <a:rPr lang="en-US" smtClean="0"/>
              <a:pPr fontAlgn="base">
                <a:spcBef>
                  <a:spcPct val="0"/>
                </a:spcBef>
                <a:spcAft>
                  <a:spcPct val="0"/>
                </a:spcAft>
                <a:defRPr/>
              </a:pPr>
              <a:t>54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Poll: The age group I teach is</a:t>
            </a:r>
          </a:p>
          <a:p>
            <a:pPr eaLnBrk="1" hangingPunct="1">
              <a:spcBef>
                <a:spcPct val="0"/>
              </a:spcBef>
            </a:pPr>
            <a:r>
              <a:rPr lang="en-US" smtClean="0"/>
              <a:t>Press F5 or use the tool bar to enter presentation mode in order to see the poll.
In an emergency during your presentation, if the poll isn't showing, navigate to this link in your web browser:</a:t>
            </a:r>
          </a:p>
          <a:p>
            <a:pPr eaLnBrk="1" hangingPunct="1">
              <a:spcBef>
                <a:spcPct val="0"/>
              </a:spcBef>
            </a:pPr>
            <a:r>
              <a:rPr lang="en-US" smtClean="0"/>
              <a:t>http://www.polleverywhere.com/multiple_choice_polls/NTMyMzE3NjQw</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If you like, you can use this slide as a template for your own voting slides. You might use a slide like this if you feel your audience would benefit from the picture showing a text message on a phone.</a:t>
            </a:r>
          </a:p>
        </p:txBody>
      </p:sp>
      <p:sp>
        <p:nvSpPr>
          <p:cNvPr id="696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9D689CD8-D0F4-4FC8-B512-49E184A1826C}" type="slidenum">
              <a:rPr lang="en-US" sz="1200">
                <a:latin typeface="Calibri" pitchFamily="34" charset="0"/>
              </a:rPr>
              <a:pPr algn="r" eaLnBrk="1" hangingPunct="1"/>
              <a:t>6</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Poll: I would describe my school as </a:t>
            </a:r>
          </a:p>
          <a:p>
            <a:pPr eaLnBrk="1" hangingPunct="1">
              <a:spcBef>
                <a:spcPct val="0"/>
              </a:spcBef>
            </a:pPr>
            <a:r>
              <a:rPr lang="en-US" smtClean="0"/>
              <a:t>Press F5 or use the tool bar to enter presentation mode in order to see the poll.
In an emergency during your presentation, if the poll isn't showing, navigate to this link in your web browser:</a:t>
            </a:r>
          </a:p>
          <a:p>
            <a:pPr eaLnBrk="1" hangingPunct="1">
              <a:spcBef>
                <a:spcPct val="0"/>
              </a:spcBef>
            </a:pPr>
            <a:r>
              <a:rPr lang="en-US" smtClean="0"/>
              <a:t>http://www.polleverywhere.com/multiple_choice_polls/LTIxNDMwMzc3NzI</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If you like, you can use this slide as a template for your own voting slides. You might use a slide like this if you feel your audience would benefit from the picture showing a text message on a phone.</a:t>
            </a:r>
          </a:p>
        </p:txBody>
      </p:sp>
      <p:sp>
        <p:nvSpPr>
          <p:cNvPr id="706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300B9E7F-109B-48E7-9C93-A4032046D9C4}" type="slidenum">
              <a:rPr lang="en-US" sz="1200">
                <a:latin typeface="Calibri" pitchFamily="34" charset="0"/>
              </a:rPr>
              <a:pPr algn="r" eaLnBrk="1" hangingPunct="1"/>
              <a:t>7</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Poll: Today I'm hoping to learn...</a:t>
            </a:r>
          </a:p>
          <a:p>
            <a:pPr eaLnBrk="1" hangingPunct="1">
              <a:spcBef>
                <a:spcPct val="0"/>
              </a:spcBef>
            </a:pPr>
            <a:r>
              <a:rPr lang="en-US" smtClean="0"/>
              <a:t>Press F5 or use the tool bar to enter presentation mode in order to see the poll.
In an emergency during your presentation, if the poll isn't showing, navigate to this link in your web browser:</a:t>
            </a:r>
          </a:p>
          <a:p>
            <a:pPr eaLnBrk="1" hangingPunct="1">
              <a:spcBef>
                <a:spcPct val="0"/>
              </a:spcBef>
            </a:pPr>
            <a:r>
              <a:rPr lang="en-US" smtClean="0"/>
              <a:t>http://www.polleverywhere.com/free_text_polls/LTEyNzYwOTU0NTI</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If you like, you can use this slide as a template for your own voting slides. You might use a slide like this if you feel your audience would benefit from the picture showing a text message on a phone.</a:t>
            </a:r>
          </a:p>
        </p:txBody>
      </p:sp>
      <p:sp>
        <p:nvSpPr>
          <p:cNvPr id="716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C44ED2B-E3BC-4DDD-85FB-B2F74826C430}" type="slidenum">
              <a:rPr lang="en-US" sz="1200">
                <a:latin typeface="Calibri" pitchFamily="34" charset="0"/>
              </a:rPr>
              <a:pPr algn="r" eaLnBrk="1" hangingPunct="1"/>
              <a:t>8</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 Before beginning KWL chart have participants introduce themselves.</a:t>
            </a:r>
          </a:p>
          <a:p>
            <a:pPr eaLnBrk="1" hangingPunct="1">
              <a:spcBef>
                <a:spcPct val="0"/>
              </a:spcBef>
            </a:pPr>
            <a:endParaRPr lang="en-US" smtClean="0"/>
          </a:p>
          <a:p>
            <a:pPr eaLnBrk="1" hangingPunct="1">
              <a:spcBef>
                <a:spcPct val="0"/>
              </a:spcBef>
            </a:pPr>
            <a:r>
              <a:rPr lang="en-US" smtClean="0"/>
              <a:t>KWL Activity:</a:t>
            </a:r>
          </a:p>
          <a:p>
            <a:pPr eaLnBrk="1" hangingPunct="1">
              <a:spcBef>
                <a:spcPct val="0"/>
              </a:spcBef>
            </a:pPr>
            <a:r>
              <a:rPr lang="en-US" smtClean="0"/>
              <a:t>Materials</a:t>
            </a:r>
          </a:p>
          <a:p>
            <a:pPr eaLnBrk="1" hangingPunct="1">
              <a:spcBef>
                <a:spcPct val="0"/>
              </a:spcBef>
            </a:pPr>
            <a:r>
              <a:rPr lang="en-US" smtClean="0"/>
              <a:t>Charts and sticky notes</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6A618E-1B94-4A02-9C65-93FE956EB722}"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51084F74-0E78-460B-A6A6-FE726E3B97CA}" type="datetimeFigureOut">
              <a:rPr lang="en-US"/>
              <a:pPr>
                <a:defRPr/>
              </a:pPr>
              <a:t>10/8/2011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726BE28C-8364-494A-91EE-9CC55764A6A4}" type="slidenum">
              <a:rPr lang="en-US"/>
              <a:pPr>
                <a:defRPr/>
              </a:pPr>
              <a:t>‹#›</a:t>
            </a:fld>
            <a:endParaRPr lang="en-US"/>
          </a:p>
        </p:txBody>
      </p:sp>
    </p:spTree>
    <p:extLst>
      <p:ext uri="{BB962C8B-B14F-4D97-AF65-F5344CB8AC3E}">
        <p14:creationId xmlns:p14="http://schemas.microsoft.com/office/powerpoint/2010/main" xmlns="" val="23516155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20A5109-26A7-4FAB-AA01-1BE8C07A9CAD}" type="datetimeFigureOut">
              <a:rPr lang="en-US"/>
              <a:pPr>
                <a:defRPr/>
              </a:pPr>
              <a:t>10/8/2011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60D5FD7-B21D-4B53-A6E5-188489B52A6D}" type="slidenum">
              <a:rPr lang="en-US"/>
              <a:pPr>
                <a:defRPr/>
              </a:pPr>
              <a:t>‹#›</a:t>
            </a:fld>
            <a:endParaRPr lang="en-US"/>
          </a:p>
        </p:txBody>
      </p:sp>
    </p:spTree>
    <p:extLst>
      <p:ext uri="{BB962C8B-B14F-4D97-AF65-F5344CB8AC3E}">
        <p14:creationId xmlns:p14="http://schemas.microsoft.com/office/powerpoint/2010/main" xmlns="" val="402317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D46E06E-90A5-4113-8D72-529CF6EB3177}" type="datetimeFigureOut">
              <a:rPr lang="en-US"/>
              <a:pPr>
                <a:defRPr/>
              </a:pPr>
              <a:t>10/8/2011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472F257-1D94-46BD-9A9A-8508D48FE536}" type="slidenum">
              <a:rPr lang="en-US"/>
              <a:pPr>
                <a:defRPr/>
              </a:pPr>
              <a:t>‹#›</a:t>
            </a:fld>
            <a:endParaRPr lang="en-US"/>
          </a:p>
        </p:txBody>
      </p:sp>
    </p:spTree>
    <p:extLst>
      <p:ext uri="{BB962C8B-B14F-4D97-AF65-F5344CB8AC3E}">
        <p14:creationId xmlns:p14="http://schemas.microsoft.com/office/powerpoint/2010/main" xmlns="" val="2663787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fld id="{A5928AAA-62D5-44BF-BE25-B074F4BE4AF4}" type="datetime1">
              <a:rPr lang="en-US"/>
              <a:pPr>
                <a:defRPr/>
              </a:pPr>
              <a:t>10/8/2011</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85AC7685-3D43-43B3-ADF5-6B6BA516B59B}" type="slidenum">
              <a:rPr lang="en-US"/>
              <a:pPr>
                <a:defRPr/>
              </a:pPr>
              <a:t>‹#›</a:t>
            </a:fld>
            <a:endParaRPr lang="en-US"/>
          </a:p>
        </p:txBody>
      </p:sp>
    </p:spTree>
    <p:extLst>
      <p:ext uri="{BB962C8B-B14F-4D97-AF65-F5344CB8AC3E}">
        <p14:creationId xmlns:p14="http://schemas.microsoft.com/office/powerpoint/2010/main" xmlns="" val="220295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F0C3A6C-26FA-4BA4-BAA6-63B5D81FCAC3}" type="datetimeFigureOut">
              <a:rPr lang="en-US"/>
              <a:pPr>
                <a:defRPr/>
              </a:pPr>
              <a:t>10/8/2011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A6C5F28-650B-4DA9-A791-D804977F6721}" type="slidenum">
              <a:rPr lang="en-US"/>
              <a:pPr>
                <a:defRPr/>
              </a:pPr>
              <a:t>‹#›</a:t>
            </a:fld>
            <a:endParaRPr lang="en-US"/>
          </a:p>
        </p:txBody>
      </p:sp>
    </p:spTree>
    <p:extLst>
      <p:ext uri="{BB962C8B-B14F-4D97-AF65-F5344CB8AC3E}">
        <p14:creationId xmlns:p14="http://schemas.microsoft.com/office/powerpoint/2010/main" xmlns="" val="420007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A888E81-509A-4D40-9534-AD09D6829A1A}" type="datetimeFigureOut">
              <a:rPr lang="en-US"/>
              <a:pPr>
                <a:defRPr/>
              </a:pPr>
              <a:t>10/8/2011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FB0169-CE3E-4A29-8A2A-021B258CF437}" type="slidenum">
              <a:rPr lang="en-US"/>
              <a:pPr>
                <a:defRPr/>
              </a:pPr>
              <a:t>‹#›</a:t>
            </a:fld>
            <a:endParaRPr lang="en-US"/>
          </a:p>
        </p:txBody>
      </p:sp>
    </p:spTree>
    <p:extLst>
      <p:ext uri="{BB962C8B-B14F-4D97-AF65-F5344CB8AC3E}">
        <p14:creationId xmlns:p14="http://schemas.microsoft.com/office/powerpoint/2010/main" xmlns="" val="42449909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038650E-B7F9-4E81-8855-6C080F2331EA}" type="datetimeFigureOut">
              <a:rPr lang="en-US"/>
              <a:pPr>
                <a:defRPr/>
              </a:pPr>
              <a:t>10/8/2011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60E820A-08E5-4CC6-AE6E-4E6BCDAEAD86}" type="slidenum">
              <a:rPr lang="en-US"/>
              <a:pPr>
                <a:defRPr/>
              </a:pPr>
              <a:t>‹#›</a:t>
            </a:fld>
            <a:endParaRPr lang="en-US"/>
          </a:p>
        </p:txBody>
      </p:sp>
    </p:spTree>
    <p:extLst>
      <p:ext uri="{BB962C8B-B14F-4D97-AF65-F5344CB8AC3E}">
        <p14:creationId xmlns:p14="http://schemas.microsoft.com/office/powerpoint/2010/main" xmlns="" val="456604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5465ACE6-676D-48C2-B6CF-C006E7711E3A}" type="datetimeFigureOut">
              <a:rPr lang="en-US"/>
              <a:pPr>
                <a:defRPr/>
              </a:pPr>
              <a:t>10/8/2011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E5EC9686-FA87-4338-B5A1-6A28EF0750E8}" type="slidenum">
              <a:rPr lang="en-US"/>
              <a:pPr>
                <a:defRPr/>
              </a:pPr>
              <a:t>‹#›</a:t>
            </a:fld>
            <a:endParaRPr lang="en-US"/>
          </a:p>
        </p:txBody>
      </p:sp>
    </p:spTree>
    <p:extLst>
      <p:ext uri="{BB962C8B-B14F-4D97-AF65-F5344CB8AC3E}">
        <p14:creationId xmlns:p14="http://schemas.microsoft.com/office/powerpoint/2010/main" xmlns="" val="586977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4CEF7576-F42C-499A-A496-890AFF0181D7}" type="datetimeFigureOut">
              <a:rPr lang="en-US"/>
              <a:pPr>
                <a:defRPr/>
              </a:pPr>
              <a:t>10/8/2011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9E84801-3F0E-40F5-BB90-7AF70EFCD9EA}" type="slidenum">
              <a:rPr lang="en-US"/>
              <a:pPr>
                <a:defRPr/>
              </a:pPr>
              <a:t>‹#›</a:t>
            </a:fld>
            <a:endParaRPr lang="en-US"/>
          </a:p>
        </p:txBody>
      </p:sp>
    </p:spTree>
    <p:extLst>
      <p:ext uri="{BB962C8B-B14F-4D97-AF65-F5344CB8AC3E}">
        <p14:creationId xmlns:p14="http://schemas.microsoft.com/office/powerpoint/2010/main" xmlns="" val="182803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B63981D-3234-4A49-8D0D-1F83A8F7118E}" type="datetimeFigureOut">
              <a:rPr lang="en-US"/>
              <a:pPr>
                <a:defRPr/>
              </a:pPr>
              <a:t>10/8/2011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9745BD6-F445-437C-9951-ED7E0E7306C8}" type="slidenum">
              <a:rPr lang="en-US"/>
              <a:pPr>
                <a:defRPr/>
              </a:pPr>
              <a:t>‹#›</a:t>
            </a:fld>
            <a:endParaRPr lang="en-US"/>
          </a:p>
        </p:txBody>
      </p:sp>
    </p:spTree>
    <p:extLst>
      <p:ext uri="{BB962C8B-B14F-4D97-AF65-F5344CB8AC3E}">
        <p14:creationId xmlns:p14="http://schemas.microsoft.com/office/powerpoint/2010/main" xmlns="" val="244226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692B1DE-6660-4724-9B27-7E82BDC49482}" type="datetimeFigureOut">
              <a:rPr lang="en-US"/>
              <a:pPr>
                <a:defRPr/>
              </a:pPr>
              <a:t>10/8/2011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0E3FBF8-9767-4DA8-8CFA-67A9CADF7495}" type="slidenum">
              <a:rPr lang="en-US"/>
              <a:pPr>
                <a:defRPr/>
              </a:pPr>
              <a:t>‹#›</a:t>
            </a:fld>
            <a:endParaRPr lang="en-US"/>
          </a:p>
        </p:txBody>
      </p:sp>
    </p:spTree>
    <p:extLst>
      <p:ext uri="{BB962C8B-B14F-4D97-AF65-F5344CB8AC3E}">
        <p14:creationId xmlns:p14="http://schemas.microsoft.com/office/powerpoint/2010/main" xmlns="" val="301720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1C7D0A7-04AE-4282-82A9-C56A8B54442D}" type="datetimeFigureOut">
              <a:rPr lang="en-US"/>
              <a:pPr>
                <a:defRPr/>
              </a:pPr>
              <a:t>10/8/2011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2E0DC9F-D367-4B7F-B942-C3F887D50450}" type="slidenum">
              <a:rPr lang="en-US"/>
              <a:pPr>
                <a:defRPr/>
              </a:pPr>
              <a:t>‹#›</a:t>
            </a:fld>
            <a:endParaRPr lang="en-US"/>
          </a:p>
        </p:txBody>
      </p:sp>
    </p:spTree>
    <p:extLst>
      <p:ext uri="{BB962C8B-B14F-4D97-AF65-F5344CB8AC3E}">
        <p14:creationId xmlns:p14="http://schemas.microsoft.com/office/powerpoint/2010/main" xmlns="" val="3809682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410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4101"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7F4A56B0-BA22-4C41-BE9D-D6BA53E10FDE}" type="datetimeFigureOut">
              <a:rPr lang="en-US"/>
              <a:pPr>
                <a:defRPr/>
              </a:pPr>
              <a:t>10/8/2011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56C6ECEA-D25E-4B3E-838D-35209CCFCEBD}" type="slidenum">
              <a:rPr lang="en-US"/>
              <a:pPr>
                <a:defRPr/>
              </a:pPr>
              <a:t>‹#›</a:t>
            </a:fld>
            <a:endParaRPr lang="en-US"/>
          </a:p>
        </p:txBody>
      </p:sp>
      <p:grpSp>
        <p:nvGrpSpPr>
          <p:cNvPr id="410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25" r:id="rId1"/>
    <p:sldLayoutId id="2147483717" r:id="rId2"/>
    <p:sldLayoutId id="2147483726" r:id="rId3"/>
    <p:sldLayoutId id="2147483718" r:id="rId4"/>
    <p:sldLayoutId id="2147483719" r:id="rId5"/>
    <p:sldLayoutId id="2147483720" r:id="rId6"/>
    <p:sldLayoutId id="2147483721" r:id="rId7"/>
    <p:sldLayoutId id="2147483722" r:id="rId8"/>
    <p:sldLayoutId id="2147483727" r:id="rId9"/>
    <p:sldLayoutId id="2147483723" r:id="rId10"/>
    <p:sldLayoutId id="2147483724" r:id="rId11"/>
    <p:sldLayoutId id="2147483728"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FEB80A"/>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EB80A"/>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ADDC"/>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file:///C:\Documents%20and%20Settings\Timothy\Local%20Settings\Temp\classroom%20videos\SchoolTube%20-%20Teacher%20Perspective%20(building%20community).mp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file:///C:\Documents%20and%20Settings\Timothy\Local%20Settings\Temp\classroom%20videos\SchoolTube%20-%20Being%20a%20Culturally%20Responsive%20Teacher.mp4"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hyperlink" Target="file:///C:\Documents%20and%20Settings\Timothy\Local%20Settings\Temp\classroom%20videos\DanielPink_2009G.mp4"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file:///C:\Documents%20and%20Settings\Timothy\Local%20Settings\Temp\classroom%20videos\-Who's%20On%20First---%20-%20YouTube.wmv"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file:///C:\Documents%20and%20Settings\Timothy\Local%20Settings\Temp\classroom%20videos\SchoolTube%20-%20Ms.%20Jenkin's%20Classroom%20Rules.wm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file:///C:\Documents%20and%20Settings\Timothy\Local%20Settings\Temp\classroom%20videos\Animoto%20-%20Mrs.%20Hau's%20Class%20Rules.mp4"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Microsoft_Office_Word_97_-_2003_Document3.doc"/></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hisparks@aol.com"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miter lim="800000"/>
            <a:headEnd/>
            <a:tailEnd/>
          </a:ln>
        </p:spPr>
        <p:txBody>
          <a:bodyPr/>
          <a:lstStyle/>
          <a:p>
            <a:pPr eaLnBrk="1" fontAlgn="auto" hangingPunct="1">
              <a:spcAft>
                <a:spcPts val="0"/>
              </a:spcAft>
              <a:defRPr/>
            </a:pPr>
            <a:r>
              <a:rPr lang="en-US" dirty="0" smtClean="0"/>
              <a:t>Classroom Management</a:t>
            </a:r>
            <a:endParaRPr lang="en-US" dirty="0"/>
          </a:p>
        </p:txBody>
      </p:sp>
      <p:sp>
        <p:nvSpPr>
          <p:cNvPr id="9219" name="Subtitle 2"/>
          <p:cNvSpPr>
            <a:spLocks noGrp="1"/>
          </p:cNvSpPr>
          <p:nvPr>
            <p:ph type="subTitle" idx="1"/>
          </p:nvPr>
        </p:nvSpPr>
        <p:spPr>
          <a:xfrm>
            <a:off x="533400" y="3228975"/>
            <a:ext cx="7854950" cy="1752600"/>
          </a:xfrm>
        </p:spPr>
        <p:txBody>
          <a:bodyPr/>
          <a:lstStyle/>
          <a:p>
            <a:pPr marR="0" eaLnBrk="1" hangingPunct="1"/>
            <a:r>
              <a:rPr lang="en-US" dirty="0" smtClean="0"/>
              <a:t>“I CAN DO IT!”</a:t>
            </a:r>
          </a:p>
        </p:txBody>
      </p:sp>
      <p:sp>
        <p:nvSpPr>
          <p:cNvPr id="4" name="TextBox 3"/>
          <p:cNvSpPr txBox="1"/>
          <p:nvPr/>
        </p:nvSpPr>
        <p:spPr>
          <a:xfrm>
            <a:off x="1676400" y="4953000"/>
            <a:ext cx="6400800" cy="1200329"/>
          </a:xfrm>
          <a:prstGeom prst="rect">
            <a:avLst/>
          </a:prstGeom>
          <a:noFill/>
        </p:spPr>
        <p:txBody>
          <a:bodyPr wrap="square" rtlCol="0">
            <a:spAutoFit/>
          </a:bodyPr>
          <a:lstStyle/>
          <a:p>
            <a:r>
              <a:rPr lang="en-US" sz="2400" dirty="0" smtClean="0"/>
              <a:t>Presented by Heather Sparks, NBCT</a:t>
            </a:r>
          </a:p>
          <a:p>
            <a:r>
              <a:rPr lang="en-US" sz="2400" dirty="0" smtClean="0"/>
              <a:t>Taft Middle School, Oklahoma </a:t>
            </a:r>
            <a:r>
              <a:rPr lang="en-US" sz="2400" dirty="0" smtClean="0"/>
              <a:t>City</a:t>
            </a:r>
          </a:p>
          <a:p>
            <a:r>
              <a:rPr lang="en-US" sz="2400" dirty="0" smtClean="0"/>
              <a:t>And Bonnie Hammock, OEA</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Our goals…let’s talk about:</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sz="3200" dirty="0" smtClean="0">
                <a:solidFill>
                  <a:schemeClr val="accent5">
                    <a:lumMod val="50000"/>
                  </a:schemeClr>
                </a:solidFill>
              </a:rPr>
              <a:t>Creating Learning Communities</a:t>
            </a:r>
          </a:p>
          <a:p>
            <a:pPr marL="274320" indent="-274320" eaLnBrk="1" fontAlgn="auto" hangingPunct="1">
              <a:spcAft>
                <a:spcPts val="0"/>
              </a:spcAft>
              <a:buClr>
                <a:schemeClr val="accent3"/>
              </a:buClr>
              <a:buFont typeface="Wingdings 2"/>
              <a:buChar char=""/>
              <a:defRPr/>
            </a:pPr>
            <a:r>
              <a:rPr lang="en-US" sz="3200" dirty="0" smtClean="0">
                <a:solidFill>
                  <a:schemeClr val="accent5">
                    <a:lumMod val="50000"/>
                  </a:schemeClr>
                </a:solidFill>
              </a:rPr>
              <a:t>Student/Parent/Teacher Relationships</a:t>
            </a:r>
          </a:p>
          <a:p>
            <a:pPr marL="274320" indent="-274320" eaLnBrk="1" fontAlgn="auto" hangingPunct="1">
              <a:spcAft>
                <a:spcPts val="0"/>
              </a:spcAft>
              <a:buClr>
                <a:schemeClr val="accent3"/>
              </a:buClr>
              <a:buFont typeface="Wingdings 2"/>
              <a:buChar char=""/>
              <a:defRPr/>
            </a:pPr>
            <a:r>
              <a:rPr lang="en-US" sz="3200" dirty="0" smtClean="0">
                <a:solidFill>
                  <a:schemeClr val="accent5">
                    <a:lumMod val="50000"/>
                  </a:schemeClr>
                </a:solidFill>
              </a:rPr>
              <a:t>Establishing Rules &amp; Routines</a:t>
            </a:r>
          </a:p>
          <a:p>
            <a:pPr marL="274320" indent="-274320" eaLnBrk="1" fontAlgn="auto" hangingPunct="1">
              <a:spcAft>
                <a:spcPts val="0"/>
              </a:spcAft>
              <a:buClr>
                <a:schemeClr val="accent3"/>
              </a:buClr>
              <a:buFont typeface="Wingdings 2"/>
              <a:buChar char=""/>
              <a:defRPr/>
            </a:pPr>
            <a:r>
              <a:rPr lang="en-US" sz="3200" dirty="0" smtClean="0">
                <a:solidFill>
                  <a:schemeClr val="accent5">
                    <a:lumMod val="50000"/>
                  </a:schemeClr>
                </a:solidFill>
              </a:rPr>
              <a:t>Collaboration  </a:t>
            </a:r>
            <a:r>
              <a:rPr lang="en-US" sz="3200" smtClean="0">
                <a:solidFill>
                  <a:schemeClr val="accent5">
                    <a:lumMod val="50000"/>
                  </a:schemeClr>
                </a:solidFill>
              </a:rPr>
              <a:t>&amp; </a:t>
            </a:r>
            <a:r>
              <a:rPr lang="en-US" sz="3200" dirty="0" smtClean="0">
                <a:solidFill>
                  <a:schemeClr val="accent5">
                    <a:lumMod val="50000"/>
                  </a:schemeClr>
                </a:solidFill>
              </a:rPr>
              <a:t>P</a:t>
            </a:r>
            <a:r>
              <a:rPr lang="en-US" sz="3200" smtClean="0">
                <a:solidFill>
                  <a:schemeClr val="accent5">
                    <a:lumMod val="50000"/>
                  </a:schemeClr>
                </a:solidFill>
              </a:rPr>
              <a:t>artnering</a:t>
            </a:r>
            <a:endParaRPr lang="en-US" sz="3200" dirty="0" smtClean="0">
              <a:solidFill>
                <a:schemeClr val="accent5">
                  <a:lumMod val="50000"/>
                </a:schemeClr>
              </a:solidFill>
            </a:endParaRPr>
          </a:p>
          <a:p>
            <a:pPr marL="274320" indent="-274320" eaLnBrk="1" fontAlgn="auto" hangingPunct="1">
              <a:spcAft>
                <a:spcPts val="0"/>
              </a:spcAft>
              <a:buClr>
                <a:schemeClr val="accent3"/>
              </a:buClr>
              <a:buFont typeface="Wingdings 2"/>
              <a:buChar char=""/>
              <a:defRPr/>
            </a:pPr>
            <a:r>
              <a:rPr lang="en-US" sz="3200" dirty="0" smtClean="0">
                <a:solidFill>
                  <a:schemeClr val="accent5">
                    <a:lumMod val="50000"/>
                  </a:schemeClr>
                </a:solidFill>
              </a:rPr>
              <a:t>Motivation and Rewards</a:t>
            </a:r>
          </a:p>
          <a:p>
            <a:pPr marL="274320" indent="-274320" eaLnBrk="1" fontAlgn="auto" hangingPunct="1">
              <a:spcAft>
                <a:spcPts val="0"/>
              </a:spcAft>
              <a:buClr>
                <a:schemeClr val="accent3"/>
              </a:buClr>
              <a:buFont typeface="Wingdings 2"/>
              <a:buChar char=""/>
              <a:defRPr/>
            </a:pPr>
            <a:r>
              <a:rPr lang="en-US" sz="3200" dirty="0" smtClean="0">
                <a:solidFill>
                  <a:schemeClr val="accent5">
                    <a:lumMod val="50000"/>
                  </a:schemeClr>
                </a:solidFill>
              </a:rPr>
              <a:t>Dealing with Conflict</a:t>
            </a:r>
            <a:endParaRPr lang="en-US" sz="3200"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1581150"/>
          </a:xfrm>
        </p:spPr>
        <p:txBody>
          <a:bodyPr/>
          <a:lstStyle/>
          <a:p>
            <a:pPr eaLnBrk="1" hangingPunct="1"/>
            <a:r>
              <a:rPr lang="en-US" sz="4800" smtClean="0"/>
              <a:t>Two primary objectives of classroom management:</a:t>
            </a:r>
          </a:p>
        </p:txBody>
      </p:sp>
      <p:sp>
        <p:nvSpPr>
          <p:cNvPr id="3" name="Content Placeholder 2"/>
          <p:cNvSpPr>
            <a:spLocks noGrp="1"/>
          </p:cNvSpPr>
          <p:nvPr>
            <p:ph idx="1"/>
          </p:nvPr>
        </p:nvSpPr>
        <p:spPr>
          <a:xfrm>
            <a:off x="457200" y="2514600"/>
            <a:ext cx="8229600" cy="3810000"/>
          </a:xfrm>
          <a:ln>
            <a:solidFill>
              <a:schemeClr val="accent5">
                <a:lumMod val="75000"/>
              </a:schemeClr>
            </a:solidFill>
          </a:ln>
        </p:spPr>
        <p:txBody>
          <a:bodyPr>
            <a:normAutofit/>
          </a:bodyPr>
          <a:lstStyle/>
          <a:p>
            <a:pPr marL="274320" indent="-274320" eaLnBrk="1" fontAlgn="auto" hangingPunct="1">
              <a:spcAft>
                <a:spcPts val="0"/>
              </a:spcAft>
              <a:buClr>
                <a:schemeClr val="accent3"/>
              </a:buClr>
              <a:buFont typeface="Wingdings 2"/>
              <a:buChar char=""/>
              <a:defRPr/>
            </a:pPr>
            <a:r>
              <a:rPr lang="en-US" sz="5400" dirty="0" smtClean="0">
                <a:solidFill>
                  <a:schemeClr val="accent2">
                    <a:lumMod val="75000"/>
                  </a:schemeClr>
                </a:solidFill>
              </a:rPr>
              <a:t>Ensuring the SAFETY of students &amp; staff</a:t>
            </a:r>
          </a:p>
          <a:p>
            <a:pPr marL="274320" indent="-274320" eaLnBrk="1" fontAlgn="auto" hangingPunct="1">
              <a:spcAft>
                <a:spcPts val="0"/>
              </a:spcAft>
              <a:buClr>
                <a:schemeClr val="accent3"/>
              </a:buClr>
              <a:buFont typeface="Wingdings 2"/>
              <a:buChar char=""/>
              <a:defRPr/>
            </a:pPr>
            <a:r>
              <a:rPr lang="en-US" sz="5400" dirty="0" smtClean="0">
                <a:solidFill>
                  <a:schemeClr val="accent2">
                    <a:lumMod val="75000"/>
                  </a:schemeClr>
                </a:solidFill>
              </a:rPr>
              <a:t>Allowing LEARNING to take place</a:t>
            </a:r>
            <a:endParaRPr lang="en-US" sz="5400"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eaLnBrk="1" fontAlgn="auto" hangingPunct="1">
              <a:spcAft>
                <a:spcPts val="0"/>
              </a:spcAft>
              <a:defRPr/>
            </a:pPr>
            <a:r>
              <a:rPr lang="en-US" dirty="0" smtClean="0"/>
              <a:t>How do we achieve this in the classroom?</a:t>
            </a:r>
            <a:endParaRPr lang="en-US" dirty="0"/>
          </a:p>
        </p:txBody>
      </p:sp>
      <p:sp>
        <p:nvSpPr>
          <p:cNvPr id="3" name="Content Placeholder 2"/>
          <p:cNvSpPr>
            <a:spLocks noGrp="1"/>
          </p:cNvSpPr>
          <p:nvPr>
            <p:ph idx="1"/>
          </p:nvPr>
        </p:nvSpPr>
        <p:spPr>
          <a:xfrm>
            <a:off x="457200" y="2438400"/>
            <a:ext cx="8229600" cy="2895600"/>
          </a:xfrm>
          <a:ln>
            <a:miter lim="800000"/>
            <a:headEnd/>
            <a:tailEnd/>
          </a:ln>
        </p:spPr>
        <p:style>
          <a:lnRef idx="3">
            <a:schemeClr val="lt1"/>
          </a:lnRef>
          <a:fillRef idx="1">
            <a:schemeClr val="accent2"/>
          </a:fillRef>
          <a:effectRef idx="1">
            <a:schemeClr val="accent2"/>
          </a:effectRef>
          <a:fontRef idx="minor">
            <a:schemeClr val="lt1"/>
          </a:fontRef>
        </p:style>
        <p:txBody>
          <a:bodyPr>
            <a:normAutofit/>
          </a:bodyPr>
          <a:lstStyle/>
          <a:p>
            <a:pPr marL="274320" indent="-274320" eaLnBrk="1" fontAlgn="auto" hangingPunct="1">
              <a:spcAft>
                <a:spcPts val="0"/>
              </a:spcAft>
              <a:buClr>
                <a:schemeClr val="accent3"/>
              </a:buClr>
              <a:buFont typeface="Wingdings 2"/>
              <a:buNone/>
              <a:defRPr/>
            </a:pPr>
            <a:r>
              <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First, </a:t>
            </a:r>
          </a:p>
          <a:p>
            <a:pPr marL="274320" indent="-274320" algn="ctr" eaLnBrk="1" fontAlgn="auto" hangingPunct="1">
              <a:spcAft>
                <a:spcPts val="0"/>
              </a:spcAft>
              <a:buClr>
                <a:schemeClr val="accent3"/>
              </a:buClr>
              <a:buFont typeface="Wingdings 2"/>
              <a:buNone/>
              <a:defRPr/>
            </a:pPr>
            <a:r>
              <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Create Community</a:t>
            </a:r>
            <a:endPar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8"/>
          <p:cNvSpPr>
            <a:spLocks noGrp="1"/>
          </p:cNvSpPr>
          <p:nvPr>
            <p:ph type="body" sz="half" idx="2"/>
          </p:nvPr>
        </p:nvSpPr>
        <p:spPr>
          <a:xfrm>
            <a:off x="304800" y="2828925"/>
            <a:ext cx="2514600" cy="2179638"/>
          </a:xfrm>
        </p:spPr>
        <p:txBody>
          <a:bodyPr/>
          <a:lstStyle/>
          <a:p>
            <a:pPr algn="ctr" eaLnBrk="1" hangingPunct="1"/>
            <a:r>
              <a:rPr lang="en-US" sz="4800" smtClean="0">
                <a:solidFill>
                  <a:srgbClr val="C00000"/>
                </a:solidFill>
              </a:rPr>
              <a:t>Getting to Know Your Students</a:t>
            </a:r>
          </a:p>
        </p:txBody>
      </p:sp>
      <p:sp>
        <p:nvSpPr>
          <p:cNvPr id="20483" name="Title 9"/>
          <p:cNvSpPr>
            <a:spLocks noGrp="1"/>
          </p:cNvSpPr>
          <p:nvPr>
            <p:ph type="title"/>
          </p:nvPr>
        </p:nvSpPr>
        <p:spPr>
          <a:xfrm>
            <a:off x="609600" y="1176338"/>
            <a:ext cx="2212975" cy="1582737"/>
          </a:xfrm>
        </p:spPr>
        <p:txBody>
          <a:bodyPr/>
          <a:lstStyle/>
          <a:p>
            <a:pPr eaLnBrk="1" hangingPunct="1"/>
            <a:r>
              <a:rPr lang="en-US" sz="3600" smtClean="0">
                <a:latin typeface="Century Gothic" pitchFamily="34" charset="0"/>
              </a:rPr>
              <a:t>Section 2</a:t>
            </a:r>
          </a:p>
        </p:txBody>
      </p:sp>
      <p:pic>
        <p:nvPicPr>
          <p:cNvPr id="20484" name="Picture 2" descr="http://www.catawbaschools.net/schools/MountainView/Staff/Amy_Freeman/Pictures/j0439573.jpg"/>
          <p:cNvPicPr>
            <a:picLocks noGrp="1" noChangeAspect="1" noChangeArrowheads="1"/>
          </p:cNvPicPr>
          <p:nvPr>
            <p:ph type="pic" idx="1"/>
          </p:nvPr>
        </p:nvPicPr>
        <p:blipFill>
          <a:blip r:embed="rId3" cstate="print">
            <a:extLst>
              <a:ext uri="{28A0092B-C50C-407E-A947-70E740481C1C}">
                <a14:useLocalDpi xmlns:a14="http://schemas.microsoft.com/office/drawing/2010/main" xmlns="" val="0"/>
              </a:ext>
            </a:extLst>
          </a:blip>
          <a:srcRect t="21669" b="21669"/>
          <a:stretch>
            <a:fillRect/>
          </a:stretch>
        </p:blipFill>
        <p:spPr>
          <a:xfrm rot="420000">
            <a:off x="3486150" y="1200150"/>
            <a:ext cx="4618038" cy="3930650"/>
          </a:xfrm>
          <a:noFill/>
          <a:ln>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04850"/>
            <a:ext cx="8229600" cy="819150"/>
          </a:xfrm>
        </p:spPr>
        <p:txBody>
          <a:bodyPr/>
          <a:lstStyle/>
          <a:p>
            <a:pPr eaLnBrk="1" hangingPunct="1"/>
            <a:r>
              <a:rPr lang="en-US" smtClean="0"/>
              <a:t>Images of Community</a:t>
            </a:r>
          </a:p>
        </p:txBody>
      </p:sp>
      <p:pic>
        <p:nvPicPr>
          <p:cNvPr id="4" name="Content Placeholder 3" descr="Virtual Quilt.jpg"/>
          <p:cNvPicPr>
            <a:picLocks noGrp="1" noChangeAspect="1"/>
          </p:cNvPicPr>
          <p:nvPr>
            <p:ph idx="1"/>
          </p:nvPr>
        </p:nvPicPr>
        <p:blipFill>
          <a:blip r:embed="rId3" cstate="print"/>
          <a:stretch>
            <a:fillRect/>
          </a:stretch>
        </p:blipFill>
        <p:spPr>
          <a:xfrm>
            <a:off x="2540000" y="1935163"/>
            <a:ext cx="4064000" cy="4389437"/>
          </a:xfrm>
          <a:effectLst>
            <a:outerShdw blurRad="50800" dist="50800" dir="5400000" algn="ctr" rotWithShape="0">
              <a:schemeClr val="accent2">
                <a:lumMod val="75000"/>
              </a:scheme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ln>
            <a:miter lim="800000"/>
            <a:headEnd/>
            <a:tailEnd/>
          </a:ln>
        </p:spPr>
        <p:txBody>
          <a:bodyPr>
            <a:normAutofit/>
          </a:bodyPr>
          <a:lstStyle/>
          <a:p>
            <a:pPr eaLnBrk="1" fontAlgn="auto" hangingPunct="1">
              <a:spcAft>
                <a:spcPts val="0"/>
              </a:spcAft>
              <a:defRPr/>
            </a:pPr>
            <a:r>
              <a:rPr lang="en-US" b="1" dirty="0" smtClean="0">
                <a:ln w="900" cmpd="sng">
                  <a:solidFill>
                    <a:schemeClr val="accent3">
                      <a:alpha val="55000"/>
                    </a:schemeClr>
                  </a:solidFill>
                  <a:prstDash val="solid"/>
                </a:ln>
                <a:solidFill>
                  <a:schemeClr val="accent2"/>
                </a:solidFill>
                <a:effectLst>
                  <a:innerShdw blurRad="101600" dist="76200" dir="5400000">
                    <a:schemeClr val="accent1">
                      <a:satMod val="190000"/>
                      <a:tint val="100000"/>
                      <a:alpha val="74000"/>
                    </a:schemeClr>
                  </a:innerShdw>
                </a:effectLst>
              </a:rPr>
              <a:t>Reflection</a:t>
            </a:r>
            <a:endParaRPr lang="en-US" b="1" dirty="0">
              <a:ln w="900" cmpd="sng">
                <a:solidFill>
                  <a:schemeClr val="accent3">
                    <a:alpha val="55000"/>
                  </a:schemeClr>
                </a:solidFill>
                <a:prstDash val="solid"/>
              </a:ln>
              <a:solidFill>
                <a:schemeClr val="accent2"/>
              </a:solidFill>
              <a:effectLst>
                <a:innerShdw blurRad="101600" dist="76200" dir="5400000">
                  <a:schemeClr val="accent1">
                    <a:satMod val="190000"/>
                    <a:tint val="100000"/>
                    <a:alpha val="74000"/>
                  </a:schemeClr>
                </a:innerShdw>
              </a:effectLst>
            </a:endParaRPr>
          </a:p>
        </p:txBody>
      </p:sp>
      <p:sp>
        <p:nvSpPr>
          <p:cNvPr id="23555" name="Content Placeholder 2"/>
          <p:cNvSpPr>
            <a:spLocks noGrp="1"/>
          </p:cNvSpPr>
          <p:nvPr>
            <p:ph idx="1"/>
          </p:nvPr>
        </p:nvSpPr>
        <p:spPr>
          <a:xfrm>
            <a:off x="457200" y="2133600"/>
            <a:ext cx="8229600" cy="4191000"/>
          </a:xfrm>
        </p:spPr>
        <p:txBody>
          <a:bodyPr/>
          <a:lstStyle/>
          <a:p>
            <a:pPr eaLnBrk="1" hangingPunct="1"/>
            <a:r>
              <a:rPr lang="en-US" sz="3600" smtClean="0"/>
              <a:t>Discuss what this may look like in your own classroom?</a:t>
            </a:r>
          </a:p>
          <a:p>
            <a:pPr eaLnBrk="1" hangingPunct="1"/>
            <a:endParaRPr lang="en-US" sz="3600" smtClean="0"/>
          </a:p>
          <a:p>
            <a:pPr eaLnBrk="1" hangingPunct="1"/>
            <a:r>
              <a:rPr lang="en-US" sz="3600" smtClean="0"/>
              <a:t>How can this activity be used in other ways?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Creating a community in your classroom so that…</a:t>
            </a:r>
            <a:endParaRPr lang="en-US" dirty="0"/>
          </a:p>
        </p:txBody>
      </p:sp>
      <p:sp>
        <p:nvSpPr>
          <p:cNvPr id="3" name="Content Placeholder 2"/>
          <p:cNvSpPr>
            <a:spLocks noGrp="1"/>
          </p:cNvSpPr>
          <p:nvPr>
            <p:ph idx="1"/>
          </p:nvPr>
        </p:nvSpPr>
        <p:spPr>
          <a:xfrm>
            <a:off x="457200" y="2133600"/>
            <a:ext cx="4800600" cy="4191000"/>
          </a:xfrm>
        </p:spPr>
        <p:txBody>
          <a:bodyPr>
            <a:normAutofit fontScale="85000" lnSpcReduction="20000"/>
          </a:bodyPr>
          <a:lstStyle/>
          <a:p>
            <a:pPr marL="342900" indent="-342900" eaLnBrk="1" fontAlgn="auto" hangingPunct="1">
              <a:spcAft>
                <a:spcPts val="0"/>
              </a:spcAft>
              <a:buClr>
                <a:schemeClr val="accent3"/>
              </a:buClr>
              <a:buFontTx/>
              <a:buChar char="•"/>
              <a:defRPr/>
            </a:pPr>
            <a:r>
              <a:rPr lang="en-US" sz="4000" dirty="0" smtClean="0">
                <a:solidFill>
                  <a:schemeClr val="accent2">
                    <a:lumMod val="50000"/>
                  </a:schemeClr>
                </a:solidFill>
                <a:latin typeface="Arial" pitchFamily="34" charset="0"/>
              </a:rPr>
              <a:t>Students feel valued and </a:t>
            </a:r>
            <a:r>
              <a:rPr lang="en-US" sz="4000" dirty="0" smtClean="0">
                <a:solidFill>
                  <a:schemeClr val="accent2">
                    <a:lumMod val="50000"/>
                  </a:schemeClr>
                </a:solidFill>
                <a:latin typeface="Arial" pitchFamily="34" charset="0"/>
                <a:hlinkClick r:id="rId3" action="ppaction://hlinkfile"/>
              </a:rPr>
              <a:t>respected </a:t>
            </a:r>
            <a:endParaRPr lang="en-US" sz="4000" dirty="0" smtClean="0">
              <a:solidFill>
                <a:schemeClr val="accent2">
                  <a:lumMod val="50000"/>
                </a:schemeClr>
              </a:solidFill>
              <a:latin typeface="Arial" pitchFamily="34" charset="0"/>
            </a:endParaRPr>
          </a:p>
          <a:p>
            <a:pPr marL="342900" indent="-342900" eaLnBrk="1" fontAlgn="auto" hangingPunct="1">
              <a:spcAft>
                <a:spcPts val="0"/>
              </a:spcAft>
              <a:buClr>
                <a:schemeClr val="accent3"/>
              </a:buClr>
              <a:buFontTx/>
              <a:buChar char="•"/>
              <a:defRPr/>
            </a:pPr>
            <a:r>
              <a:rPr lang="en-US" sz="4000" dirty="0" smtClean="0">
                <a:solidFill>
                  <a:schemeClr val="accent2">
                    <a:lumMod val="50000"/>
                  </a:schemeClr>
                </a:solidFill>
                <a:latin typeface="Arial" pitchFamily="34" charset="0"/>
              </a:rPr>
              <a:t>They have a role in decision making</a:t>
            </a:r>
          </a:p>
          <a:p>
            <a:pPr marL="342900" indent="-342900" eaLnBrk="1" fontAlgn="auto" hangingPunct="1">
              <a:spcAft>
                <a:spcPts val="0"/>
              </a:spcAft>
              <a:buClr>
                <a:schemeClr val="accent3"/>
              </a:buClr>
              <a:buFontTx/>
              <a:buChar char="•"/>
              <a:defRPr/>
            </a:pPr>
            <a:r>
              <a:rPr lang="en-US" sz="4000" dirty="0" smtClean="0">
                <a:solidFill>
                  <a:schemeClr val="accent2">
                    <a:lumMod val="50000"/>
                  </a:schemeClr>
                </a:solidFill>
                <a:latin typeface="Arial" pitchFamily="34" charset="0"/>
              </a:rPr>
              <a:t>Students connect to others in a </a:t>
            </a:r>
            <a:r>
              <a:rPr lang="en-US" sz="4000" dirty="0" smtClean="0">
                <a:solidFill>
                  <a:schemeClr val="accent2">
                    <a:lumMod val="50000"/>
                  </a:schemeClr>
                </a:solidFill>
                <a:latin typeface="Arial" pitchFamily="34" charset="0"/>
                <a:hlinkClick r:id="rId4" action="ppaction://hlinkfile"/>
              </a:rPr>
              <a:t>healthy</a:t>
            </a:r>
            <a:r>
              <a:rPr lang="en-US" sz="4000" dirty="0" smtClean="0">
                <a:solidFill>
                  <a:schemeClr val="accent2">
                    <a:lumMod val="50000"/>
                  </a:schemeClr>
                </a:solidFill>
                <a:latin typeface="Arial" pitchFamily="34" charset="0"/>
              </a:rPr>
              <a:t> </a:t>
            </a:r>
            <a:r>
              <a:rPr lang="en-US" sz="4000" dirty="0" smtClean="0">
                <a:solidFill>
                  <a:schemeClr val="accent2">
                    <a:lumMod val="50000"/>
                  </a:schemeClr>
                </a:solidFill>
                <a:latin typeface="Arial" pitchFamily="34" charset="0"/>
                <a:cs typeface="Arial" pitchFamily="34" charset="0"/>
              </a:rPr>
              <a:t>way</a:t>
            </a:r>
            <a:endParaRPr lang="en-US" sz="3200" dirty="0" smtClean="0"/>
          </a:p>
          <a:p>
            <a:pPr marL="342900" indent="-342900" eaLnBrk="1" fontAlgn="auto" hangingPunct="1">
              <a:spcAft>
                <a:spcPts val="0"/>
              </a:spcAft>
              <a:buClr>
                <a:schemeClr val="accent3"/>
              </a:buClr>
              <a:buFontTx/>
              <a:buChar char="•"/>
              <a:defRPr/>
            </a:pPr>
            <a:r>
              <a:rPr lang="en-US" sz="4000" dirty="0" smtClean="0">
                <a:solidFill>
                  <a:schemeClr val="accent2">
                    <a:lumMod val="50000"/>
                  </a:schemeClr>
                </a:solidFill>
                <a:latin typeface="Arial" pitchFamily="34" charset="0"/>
              </a:rPr>
              <a:t>They feel safe to   take risks</a:t>
            </a:r>
          </a:p>
          <a:p>
            <a:pPr marL="274320" indent="-274320" eaLnBrk="1" fontAlgn="auto" hangingPunct="1">
              <a:spcAft>
                <a:spcPts val="0"/>
              </a:spcAft>
              <a:buClr>
                <a:schemeClr val="accent3"/>
              </a:buClr>
              <a:buFont typeface="Wingdings 2"/>
              <a:buChar char=""/>
              <a:defRPr/>
            </a:pPr>
            <a:endParaRPr lang="en-US" dirty="0"/>
          </a:p>
        </p:txBody>
      </p:sp>
      <p:pic>
        <p:nvPicPr>
          <p:cNvPr id="22532" name="Picture 2" descr="http://farm5.static.flickr.com/4080/5448223449_1367fb45ed_z.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81550" y="2895600"/>
            <a:ext cx="4362450" cy="340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b="1" dirty="0" smtClean="0">
                <a:solidFill>
                  <a:schemeClr val="accent2">
                    <a:lumMod val="75000"/>
                  </a:schemeClr>
                </a:solidFill>
              </a:rPr>
              <a:t>The Anti-Bullying Classroom</a:t>
            </a:r>
            <a:endParaRPr lang="en-US" b="1" dirty="0">
              <a:solidFill>
                <a:schemeClr val="accent2">
                  <a:lumMod val="75000"/>
                </a:schemeClr>
              </a:solidFill>
            </a:endParaRPr>
          </a:p>
        </p:txBody>
      </p:sp>
      <p:graphicFrame>
        <p:nvGraphicFramePr>
          <p:cNvPr id="2050" name="Object 8"/>
          <p:cNvGraphicFramePr>
            <a:graphicFrameLocks noGrp="1" noChangeAspect="1"/>
          </p:cNvGraphicFramePr>
          <p:nvPr>
            <p:ph idx="1"/>
          </p:nvPr>
        </p:nvGraphicFramePr>
        <p:xfrm>
          <a:off x="1752600" y="1981200"/>
          <a:ext cx="5791200" cy="4656138"/>
        </p:xfrm>
        <a:graphic>
          <a:graphicData uri="http://schemas.openxmlformats.org/presentationml/2006/ole">
            <p:oleObj spid="_x0000_s2054" name="Document" r:id="rId4" imgW="6382724" imgH="8788302" progId="Word.Document.8">
              <p:embed/>
            </p:oleObj>
          </a:graphicData>
        </a:graphic>
      </p:graphicFrame>
      <p:sp>
        <p:nvSpPr>
          <p:cNvPr id="2052" name="Rectangle 4"/>
          <p:cNvSpPr>
            <a:spLocks noChangeArrowheads="1"/>
          </p:cNvSpPr>
          <p:nvPr/>
        </p:nvSpPr>
        <p:spPr bwMode="auto">
          <a:xfrm>
            <a:off x="1143000" y="3124200"/>
            <a:ext cx="6324600" cy="314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2"/>
            <a:r>
              <a:rPr lang="en-US" sz="2000">
                <a:latin typeface="Symbol" pitchFamily="18" charset="2"/>
                <a:cs typeface="Times New Roman" pitchFamily="18" charset="0"/>
                <a:sym typeface="Symbol" pitchFamily="18" charset="2"/>
              </a:rPr>
              <a:t></a:t>
            </a:r>
            <a:r>
              <a:rPr lang="en-US">
                <a:latin typeface="Symbol" pitchFamily="18" charset="2"/>
                <a:cs typeface="Times New Roman" pitchFamily="18" charset="0"/>
                <a:sym typeface="Symbol" pitchFamily="18" charset="2"/>
              </a:rPr>
              <a:t>    </a:t>
            </a:r>
            <a:r>
              <a:rPr lang="en-US" b="1"/>
              <a:t>Make eye contact with each student</a:t>
            </a:r>
          </a:p>
          <a:p>
            <a:endParaRPr lang="en-US" b="1"/>
          </a:p>
          <a:p>
            <a:pPr lvl="2"/>
            <a:r>
              <a:rPr lang="en-US" b="1">
                <a:latin typeface="Symbol" pitchFamily="18" charset="2"/>
                <a:cs typeface="Times New Roman" pitchFamily="18" charset="0"/>
                <a:sym typeface="Symbol" pitchFamily="18" charset="2"/>
              </a:rPr>
              <a:t>     </a:t>
            </a:r>
            <a:r>
              <a:rPr lang="en-US" b="1"/>
              <a:t>Call all students by their first or preferred name</a:t>
            </a:r>
          </a:p>
          <a:p>
            <a:endParaRPr lang="en-US" b="1"/>
          </a:p>
          <a:p>
            <a:pPr lvl="2">
              <a:buFont typeface="Symbol" pitchFamily="18" charset="2"/>
              <a:buChar char="·"/>
            </a:pPr>
            <a:r>
              <a:rPr lang="en-US" b="1"/>
              <a:t>   Move toward and stay close to the learners</a:t>
            </a:r>
          </a:p>
          <a:p>
            <a:pPr lvl="2">
              <a:buFont typeface="Symbol" pitchFamily="18" charset="2"/>
              <a:buChar char="·"/>
            </a:pPr>
            <a:endParaRPr lang="en-US" b="1"/>
          </a:p>
          <a:p>
            <a:pPr lvl="2">
              <a:buFont typeface="Symbol" pitchFamily="18" charset="2"/>
              <a:buChar char="·"/>
            </a:pPr>
            <a:r>
              <a:rPr lang="en-US" b="1"/>
              <a:t>   Collaborative problem solving of classroom issues</a:t>
            </a:r>
          </a:p>
          <a:p>
            <a:pPr lvl="2">
              <a:buFont typeface="Symbol" pitchFamily="18" charset="2"/>
              <a:buNone/>
            </a:pPr>
            <a:endParaRPr lang="en-US" b="1"/>
          </a:p>
          <a:p>
            <a:pPr lvl="2">
              <a:buFont typeface="Symbol" pitchFamily="18" charset="2"/>
              <a:buChar char="·"/>
            </a:pPr>
            <a:r>
              <a:rPr lang="en-US" b="1"/>
              <a:t>   With-it-ness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7"/>
          <p:cNvSpPr>
            <a:spLocks noGrp="1"/>
          </p:cNvSpPr>
          <p:nvPr>
            <p:ph type="title"/>
          </p:nvPr>
        </p:nvSpPr>
        <p:spPr/>
        <p:txBody>
          <a:bodyPr/>
          <a:lstStyle/>
          <a:p>
            <a:pPr eaLnBrk="1" hangingPunct="1"/>
            <a:r>
              <a:rPr lang="en-US" smtClean="0"/>
              <a:t>Remember Maslow?</a:t>
            </a:r>
          </a:p>
        </p:txBody>
      </p:sp>
      <p:pic>
        <p:nvPicPr>
          <p:cNvPr id="24579" name="Picture 6" descr="http://pcphd.files.wordpress.com/2010/08/maslows-hierarchy-of-needs1.jpg"/>
          <p:cNvPicPr>
            <a:picLocks noGrp="1" noChangeAspect="1" noChangeArrowheads="1"/>
          </p:cNvPicPr>
          <p:nvPr>
            <p:ph type="tbl" idx="1"/>
          </p:nvPr>
        </p:nvPicPr>
        <p:blipFill>
          <a:blip r:embed="rId3" cstate="print">
            <a:extLst>
              <a:ext uri="{28A0092B-C50C-407E-A947-70E740481C1C}">
                <a14:useLocalDpi xmlns:a14="http://schemas.microsoft.com/office/drawing/2010/main" xmlns="" val="0"/>
              </a:ext>
            </a:extLst>
          </a:blip>
          <a:srcRect/>
          <a:stretch>
            <a:fillRect/>
          </a:stretch>
        </p:blipFill>
        <p:spPr>
          <a:xfrm>
            <a:off x="838200" y="1371600"/>
            <a:ext cx="7578725" cy="56388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796925"/>
            <a:ext cx="5943600" cy="5756275"/>
          </a:xfrm>
          <a:prstGeom prst="rect">
            <a:avLst/>
          </a:prstGeom>
        </p:spPr>
        <p:txBody>
          <a:bodyPr>
            <a:spAutoFit/>
          </a:bodyPr>
          <a:lstStyle/>
          <a:p>
            <a:pPr lvl="2" algn="ctr" fontAlgn="auto">
              <a:spcBef>
                <a:spcPts val="0"/>
              </a:spcBef>
              <a:spcAft>
                <a:spcPts val="0"/>
              </a:spcAft>
              <a:defRPr/>
            </a:pPr>
            <a:r>
              <a:rPr lang="en-US" sz="3600" b="1" dirty="0">
                <a:solidFill>
                  <a:srgbClr val="FFFFFF"/>
                </a:solidFill>
                <a:latin typeface="Arial Black" pitchFamily="34" charset="0"/>
              </a:rPr>
              <a:t>Come To The</a:t>
            </a:r>
            <a:r>
              <a:rPr lang="en-US" sz="3600" b="1" dirty="0">
                <a:solidFill>
                  <a:srgbClr val="000000"/>
                </a:solidFill>
                <a:latin typeface="Arial Black" pitchFamily="34" charset="0"/>
              </a:rPr>
              <a:t> </a:t>
            </a:r>
          </a:p>
          <a:p>
            <a:pPr lvl="2" algn="ctr" fontAlgn="auto">
              <a:spcBef>
                <a:spcPts val="0"/>
              </a:spcBef>
              <a:spcAft>
                <a:spcPts val="0"/>
              </a:spcAft>
              <a:defRPr/>
            </a:pPr>
            <a:r>
              <a:rPr lang="en-US" sz="4400" b="1" dirty="0">
                <a:solidFill>
                  <a:schemeClr val="accent5">
                    <a:lumMod val="50000"/>
                  </a:schemeClr>
                </a:solidFill>
                <a:latin typeface="Baskerville Old Face" pitchFamily="18" charset="0"/>
              </a:rPr>
              <a:t>Come to the Edge</a:t>
            </a:r>
          </a:p>
          <a:p>
            <a:pPr lvl="2" algn="ctr" fontAlgn="auto">
              <a:spcBef>
                <a:spcPts val="0"/>
              </a:spcBef>
              <a:spcAft>
                <a:spcPts val="0"/>
              </a:spcAft>
              <a:defRPr/>
            </a:pPr>
            <a:endParaRPr lang="en-US" sz="3200" dirty="0">
              <a:solidFill>
                <a:schemeClr val="accent5">
                  <a:lumMod val="50000"/>
                </a:schemeClr>
              </a:solidFill>
              <a:latin typeface="Baskerville Old Face" pitchFamily="18" charset="0"/>
            </a:endParaRPr>
          </a:p>
          <a:p>
            <a:pPr lvl="2" algn="ctr" fontAlgn="auto">
              <a:spcBef>
                <a:spcPts val="0"/>
              </a:spcBef>
              <a:spcAft>
                <a:spcPts val="0"/>
              </a:spcAft>
              <a:defRPr/>
            </a:pPr>
            <a:r>
              <a:rPr lang="en-US" sz="3200" dirty="0">
                <a:solidFill>
                  <a:schemeClr val="accent5">
                    <a:lumMod val="50000"/>
                  </a:schemeClr>
                </a:solidFill>
                <a:latin typeface="Baskerville Old Face" pitchFamily="18" charset="0"/>
              </a:rPr>
              <a:t>Come to the edge.</a:t>
            </a:r>
          </a:p>
          <a:p>
            <a:pPr lvl="2" algn="ctr" fontAlgn="auto">
              <a:spcBef>
                <a:spcPts val="0"/>
              </a:spcBef>
              <a:spcAft>
                <a:spcPts val="0"/>
              </a:spcAft>
              <a:defRPr/>
            </a:pPr>
            <a:r>
              <a:rPr lang="en-US" sz="3200" b="1" dirty="0">
                <a:solidFill>
                  <a:schemeClr val="accent5">
                    <a:lumMod val="50000"/>
                  </a:schemeClr>
                </a:solidFill>
                <a:latin typeface="Baskerville Old Face" pitchFamily="18" charset="0"/>
              </a:rPr>
              <a:t>It's too tall.</a:t>
            </a:r>
          </a:p>
          <a:p>
            <a:pPr lvl="2" algn="ctr" fontAlgn="auto">
              <a:spcBef>
                <a:spcPts val="0"/>
              </a:spcBef>
              <a:spcAft>
                <a:spcPts val="0"/>
              </a:spcAft>
              <a:defRPr/>
            </a:pPr>
            <a:r>
              <a:rPr lang="en-US" sz="3200" dirty="0">
                <a:solidFill>
                  <a:schemeClr val="accent5">
                    <a:lumMod val="50000"/>
                  </a:schemeClr>
                </a:solidFill>
                <a:latin typeface="Baskerville Old Face" pitchFamily="18" charset="0"/>
              </a:rPr>
              <a:t>Come to the edge.</a:t>
            </a:r>
          </a:p>
          <a:p>
            <a:pPr lvl="2" algn="ctr" fontAlgn="auto">
              <a:spcBef>
                <a:spcPts val="0"/>
              </a:spcBef>
              <a:spcAft>
                <a:spcPts val="0"/>
              </a:spcAft>
              <a:defRPr/>
            </a:pPr>
            <a:r>
              <a:rPr lang="en-US" sz="3200" b="1" dirty="0">
                <a:solidFill>
                  <a:schemeClr val="accent5">
                    <a:lumMod val="50000"/>
                  </a:schemeClr>
                </a:solidFill>
                <a:latin typeface="Baskerville Old Face" pitchFamily="18" charset="0"/>
              </a:rPr>
              <a:t>I'll fall.</a:t>
            </a:r>
          </a:p>
          <a:p>
            <a:pPr lvl="2" algn="ctr" fontAlgn="auto">
              <a:spcBef>
                <a:spcPts val="0"/>
              </a:spcBef>
              <a:spcAft>
                <a:spcPts val="0"/>
              </a:spcAft>
              <a:defRPr/>
            </a:pPr>
            <a:r>
              <a:rPr lang="en-US" sz="3200" dirty="0">
                <a:solidFill>
                  <a:schemeClr val="accent5">
                    <a:lumMod val="50000"/>
                  </a:schemeClr>
                </a:solidFill>
                <a:latin typeface="Baskerville Old Face" pitchFamily="18" charset="0"/>
              </a:rPr>
              <a:t>Come to the edge.</a:t>
            </a:r>
          </a:p>
          <a:p>
            <a:pPr lvl="2" algn="ctr" fontAlgn="auto">
              <a:spcBef>
                <a:spcPts val="0"/>
              </a:spcBef>
              <a:spcAft>
                <a:spcPts val="0"/>
              </a:spcAft>
              <a:defRPr/>
            </a:pPr>
            <a:r>
              <a:rPr lang="en-US" sz="3200" b="1" dirty="0">
                <a:solidFill>
                  <a:schemeClr val="accent5">
                    <a:lumMod val="50000"/>
                  </a:schemeClr>
                </a:solidFill>
                <a:latin typeface="Baskerville Old Face" pitchFamily="18" charset="0"/>
              </a:rPr>
              <a:t>And they came.</a:t>
            </a:r>
          </a:p>
          <a:p>
            <a:pPr lvl="2" algn="ctr" fontAlgn="auto">
              <a:spcBef>
                <a:spcPts val="0"/>
              </a:spcBef>
              <a:spcAft>
                <a:spcPts val="0"/>
              </a:spcAft>
              <a:defRPr/>
            </a:pPr>
            <a:r>
              <a:rPr lang="en-US" sz="3200" dirty="0">
                <a:solidFill>
                  <a:schemeClr val="accent5">
                    <a:lumMod val="50000"/>
                  </a:schemeClr>
                </a:solidFill>
                <a:latin typeface="Baskerville Old Face" pitchFamily="18" charset="0"/>
              </a:rPr>
              <a:t>And you pushed them.</a:t>
            </a:r>
          </a:p>
          <a:p>
            <a:pPr fontAlgn="auto">
              <a:spcBef>
                <a:spcPts val="0"/>
              </a:spcBef>
              <a:spcAft>
                <a:spcPts val="0"/>
              </a:spcAft>
              <a:defRPr/>
            </a:pPr>
            <a:r>
              <a:rPr lang="en-US" sz="3200" dirty="0">
                <a:solidFill>
                  <a:schemeClr val="accent5">
                    <a:lumMod val="50000"/>
                  </a:schemeClr>
                </a:solidFill>
                <a:latin typeface="Baskerville Old Face" pitchFamily="18" charset="0"/>
              </a:rPr>
              <a:t>		    </a:t>
            </a:r>
            <a:r>
              <a:rPr lang="en-US" sz="3200" b="1" dirty="0">
                <a:solidFill>
                  <a:schemeClr val="accent5">
                    <a:lumMod val="50000"/>
                  </a:schemeClr>
                </a:solidFill>
                <a:latin typeface="Baskerville Old Face" pitchFamily="18" charset="0"/>
              </a:rPr>
              <a:t>And they flew.</a:t>
            </a:r>
            <a:endParaRPr lang="en-US" sz="2400" b="1" dirty="0">
              <a:solidFill>
                <a:srgbClr val="FFFFFF"/>
              </a:solidFill>
              <a:latin typeface="Baskerville Old Face" pitchFamily="18" charset="0"/>
            </a:endParaRPr>
          </a:p>
        </p:txBody>
      </p:sp>
      <p:pic>
        <p:nvPicPr>
          <p:cNvPr id="2560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2362200"/>
            <a:ext cx="32004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8"/>
          <p:cNvSpPr>
            <a:spLocks noGrp="1"/>
          </p:cNvSpPr>
          <p:nvPr>
            <p:ph type="body" sz="half" idx="2"/>
          </p:nvPr>
        </p:nvSpPr>
        <p:spPr>
          <a:xfrm>
            <a:off x="304800" y="2828925"/>
            <a:ext cx="2514600" cy="2179638"/>
          </a:xfrm>
        </p:spPr>
        <p:txBody>
          <a:bodyPr/>
          <a:lstStyle/>
          <a:p>
            <a:pPr algn="ctr" eaLnBrk="1" hangingPunct="1"/>
            <a:r>
              <a:rPr lang="en-US" sz="4800" smtClean="0">
                <a:solidFill>
                  <a:srgbClr val="C00000"/>
                </a:solidFill>
              </a:rPr>
              <a:t>Training Goals</a:t>
            </a:r>
          </a:p>
        </p:txBody>
      </p:sp>
      <p:pic>
        <p:nvPicPr>
          <p:cNvPr id="10243" name="Picture Placeholder 10" descr="SD sunrise.jpg"/>
          <p:cNvPicPr>
            <a:picLocks noGrp="1" noChangeAspect="1"/>
          </p:cNvPicPr>
          <p:nvPr>
            <p:ph type="pic" idx="1"/>
          </p:nvPr>
        </p:nvPicPr>
        <p:blipFill>
          <a:blip r:embed="rId3" cstate="print">
            <a:extLst>
              <a:ext uri="{28A0092B-C50C-407E-A947-70E740481C1C}">
                <a14:useLocalDpi xmlns:a14="http://schemas.microsoft.com/office/drawing/2010/main" xmlns="" val="0"/>
              </a:ext>
            </a:extLst>
          </a:blip>
          <a:srcRect l="10858" r="10858"/>
          <a:stretch>
            <a:fillRect/>
          </a:stretch>
        </p:blipFill>
        <p:spPr>
          <a:xfrm rot="420000">
            <a:off x="3486150" y="1200150"/>
            <a:ext cx="4618038" cy="3930650"/>
          </a:xfrm>
          <a:ln>
            <a:headEnd/>
            <a:tailEnd/>
          </a:ln>
        </p:spPr>
      </p:pic>
      <p:sp>
        <p:nvSpPr>
          <p:cNvPr id="10244" name="Title 9"/>
          <p:cNvSpPr>
            <a:spLocks noGrp="1"/>
          </p:cNvSpPr>
          <p:nvPr>
            <p:ph type="title"/>
          </p:nvPr>
        </p:nvSpPr>
        <p:spPr>
          <a:xfrm>
            <a:off x="609600" y="1176338"/>
            <a:ext cx="2212975" cy="1582737"/>
          </a:xfrm>
        </p:spPr>
        <p:txBody>
          <a:bodyPr/>
          <a:lstStyle/>
          <a:p>
            <a:pPr eaLnBrk="1" hangingPunct="1"/>
            <a:r>
              <a:rPr lang="en-US" sz="3600" smtClean="0">
                <a:latin typeface="Century Gothic" pitchFamily="34" charset="0"/>
              </a:rPr>
              <a:t>Section 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366" y="990600"/>
            <a:ext cx="8839200" cy="1143000"/>
          </a:xfrm>
          <a:ln>
            <a:miter lim="800000"/>
            <a:headEnd/>
            <a:tailEnd/>
          </a:ln>
        </p:spPr>
        <p:txBody>
          <a:bodyPr>
            <a:normAutofit fontScale="90000"/>
          </a:bodyPr>
          <a:lstStyle/>
          <a:p>
            <a:pPr algn="ctr" eaLnBrk="1" fontAlgn="auto" hangingPunct="1">
              <a:spcAft>
                <a:spcPts val="0"/>
              </a:spcAft>
              <a:defRPr/>
            </a:pPr>
            <a:r>
              <a:rPr lang="en-US"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Enhancing acceptance: </a:t>
            </a:r>
            <a:br>
              <a:rPr lang="en-US"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br>
            <a:r>
              <a:rPr lang="en-US"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Comfort and Order</a:t>
            </a:r>
            <a:endParaRPr lang="en-US" b="1" dirty="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457200" y="2362200"/>
            <a:ext cx="8229600" cy="4389438"/>
          </a:xfrm>
        </p:spPr>
        <p:txBody>
          <a:bodyPr>
            <a:normAutofit fontScale="92500" lnSpcReduction="10000"/>
          </a:bodyPr>
          <a:lstStyle/>
          <a:p>
            <a:pPr marL="342900" indent="-342900" eaLnBrk="1" fontAlgn="auto" hangingPunct="1">
              <a:lnSpc>
                <a:spcPct val="80000"/>
              </a:lnSpc>
              <a:spcBef>
                <a:spcPct val="50000"/>
              </a:spcBef>
              <a:spcAft>
                <a:spcPts val="0"/>
              </a:spcAft>
              <a:buClr>
                <a:srgbClr val="FF9900"/>
              </a:buClr>
              <a:buFont typeface="Wingdings" pitchFamily="2" charset="2"/>
              <a:buChar char="§"/>
              <a:defRPr/>
            </a:pPr>
            <a:r>
              <a:rPr lang="en-US" sz="2800" dirty="0" smtClean="0">
                <a:solidFill>
                  <a:schemeClr val="accent2">
                    <a:lumMod val="75000"/>
                  </a:schemeClr>
                </a:solidFill>
                <a:latin typeface="Arial Black" pitchFamily="34" charset="0"/>
              </a:rPr>
              <a:t>Room Temperature</a:t>
            </a:r>
          </a:p>
          <a:p>
            <a:pPr marL="342900" indent="-342900" eaLnBrk="1" fontAlgn="auto" hangingPunct="1">
              <a:lnSpc>
                <a:spcPct val="80000"/>
              </a:lnSpc>
              <a:spcBef>
                <a:spcPct val="50000"/>
              </a:spcBef>
              <a:spcAft>
                <a:spcPts val="0"/>
              </a:spcAft>
              <a:buClr>
                <a:srgbClr val="FF9900"/>
              </a:buClr>
              <a:buFont typeface="Wingdings" pitchFamily="2" charset="2"/>
              <a:buChar char="§"/>
              <a:defRPr/>
            </a:pPr>
            <a:r>
              <a:rPr lang="en-US" sz="2800" dirty="0" smtClean="0">
                <a:solidFill>
                  <a:schemeClr val="accent2">
                    <a:lumMod val="75000"/>
                  </a:schemeClr>
                </a:solidFill>
                <a:latin typeface="Arial Black" pitchFamily="34" charset="0"/>
              </a:rPr>
              <a:t>Furniture Arrangement</a:t>
            </a:r>
          </a:p>
          <a:p>
            <a:pPr marL="342900" indent="-342900" eaLnBrk="1" fontAlgn="auto" hangingPunct="1">
              <a:lnSpc>
                <a:spcPct val="80000"/>
              </a:lnSpc>
              <a:spcBef>
                <a:spcPct val="50000"/>
              </a:spcBef>
              <a:spcAft>
                <a:spcPts val="0"/>
              </a:spcAft>
              <a:buClr>
                <a:srgbClr val="FF9900"/>
              </a:buClr>
              <a:buFont typeface="Wingdings" pitchFamily="2" charset="2"/>
              <a:buChar char="§"/>
              <a:defRPr/>
            </a:pPr>
            <a:r>
              <a:rPr lang="en-US" sz="2800" dirty="0" smtClean="0">
                <a:solidFill>
                  <a:schemeClr val="accent2">
                    <a:lumMod val="75000"/>
                  </a:schemeClr>
                </a:solidFill>
                <a:latin typeface="Arial Black" pitchFamily="34" charset="0"/>
              </a:rPr>
              <a:t>Physical Activity</a:t>
            </a:r>
          </a:p>
          <a:p>
            <a:pPr marL="342900" indent="-342900" eaLnBrk="1" fontAlgn="auto" hangingPunct="1">
              <a:lnSpc>
                <a:spcPct val="80000"/>
              </a:lnSpc>
              <a:spcBef>
                <a:spcPct val="50000"/>
              </a:spcBef>
              <a:spcAft>
                <a:spcPts val="0"/>
              </a:spcAft>
              <a:buClr>
                <a:srgbClr val="FF9900"/>
              </a:buClr>
              <a:buFont typeface="Wingdings" pitchFamily="2" charset="2"/>
              <a:buChar char="§"/>
              <a:defRPr/>
            </a:pPr>
            <a:r>
              <a:rPr lang="en-US" sz="2800" dirty="0" smtClean="0">
                <a:solidFill>
                  <a:schemeClr val="accent2">
                    <a:lumMod val="75000"/>
                  </a:schemeClr>
                </a:solidFill>
                <a:latin typeface="Arial Black" pitchFamily="34" charset="0"/>
              </a:rPr>
              <a:t>Breaks</a:t>
            </a:r>
          </a:p>
          <a:p>
            <a:pPr marL="342900" indent="-342900" eaLnBrk="1" fontAlgn="auto" hangingPunct="1">
              <a:lnSpc>
                <a:spcPct val="80000"/>
              </a:lnSpc>
              <a:spcBef>
                <a:spcPct val="50000"/>
              </a:spcBef>
              <a:spcAft>
                <a:spcPts val="0"/>
              </a:spcAft>
              <a:buClr>
                <a:srgbClr val="FF9900"/>
              </a:buClr>
              <a:buFont typeface="Wingdings" pitchFamily="2" charset="2"/>
              <a:buChar char="§"/>
              <a:defRPr/>
            </a:pPr>
            <a:r>
              <a:rPr lang="en-US" sz="2800" dirty="0" smtClean="0">
                <a:solidFill>
                  <a:schemeClr val="accent2">
                    <a:lumMod val="75000"/>
                  </a:schemeClr>
                </a:solidFill>
                <a:latin typeface="Arial Black" pitchFamily="34" charset="0"/>
              </a:rPr>
              <a:t>Bulletin Boards (Walls)</a:t>
            </a:r>
          </a:p>
          <a:p>
            <a:pPr marL="342900" indent="-342900" eaLnBrk="1" fontAlgn="auto" hangingPunct="1">
              <a:lnSpc>
                <a:spcPct val="80000"/>
              </a:lnSpc>
              <a:spcBef>
                <a:spcPct val="50000"/>
              </a:spcBef>
              <a:spcAft>
                <a:spcPts val="0"/>
              </a:spcAft>
              <a:buClr>
                <a:srgbClr val="FF9900"/>
              </a:buClr>
              <a:buFont typeface="Wingdings" pitchFamily="2" charset="2"/>
              <a:buChar char="§"/>
              <a:defRPr/>
            </a:pPr>
            <a:r>
              <a:rPr lang="en-US" sz="2800" dirty="0" smtClean="0">
                <a:solidFill>
                  <a:schemeClr val="accent2">
                    <a:lumMod val="75000"/>
                  </a:schemeClr>
                </a:solidFill>
                <a:latin typeface="Arial Black" pitchFamily="34" charset="0"/>
              </a:rPr>
              <a:t>Climate (Humor and Tone)</a:t>
            </a:r>
          </a:p>
          <a:p>
            <a:pPr marL="342900" indent="-342900" eaLnBrk="1" fontAlgn="auto" hangingPunct="1">
              <a:lnSpc>
                <a:spcPct val="80000"/>
              </a:lnSpc>
              <a:spcBef>
                <a:spcPct val="50000"/>
              </a:spcBef>
              <a:spcAft>
                <a:spcPts val="0"/>
              </a:spcAft>
              <a:buClr>
                <a:srgbClr val="FF9900"/>
              </a:buClr>
              <a:buFont typeface="Wingdings" pitchFamily="2" charset="2"/>
              <a:buChar char="§"/>
              <a:defRPr/>
            </a:pPr>
            <a:r>
              <a:rPr lang="en-US" sz="2800" dirty="0" smtClean="0">
                <a:solidFill>
                  <a:schemeClr val="accent2">
                    <a:lumMod val="75000"/>
                  </a:schemeClr>
                </a:solidFill>
                <a:latin typeface="Arial Black" pitchFamily="34" charset="0"/>
              </a:rPr>
              <a:t>Routines</a:t>
            </a:r>
          </a:p>
          <a:p>
            <a:pPr marL="342900" indent="-342900" eaLnBrk="1" fontAlgn="auto" hangingPunct="1">
              <a:lnSpc>
                <a:spcPct val="80000"/>
              </a:lnSpc>
              <a:spcBef>
                <a:spcPct val="50000"/>
              </a:spcBef>
              <a:spcAft>
                <a:spcPts val="0"/>
              </a:spcAft>
              <a:buClr>
                <a:srgbClr val="FF9900"/>
              </a:buClr>
              <a:buFont typeface="Wingdings" pitchFamily="2" charset="2"/>
              <a:buChar char="§"/>
              <a:defRPr/>
            </a:pPr>
            <a:r>
              <a:rPr lang="en-US" sz="2800" dirty="0" smtClean="0">
                <a:solidFill>
                  <a:schemeClr val="accent2">
                    <a:lumMod val="75000"/>
                  </a:schemeClr>
                </a:solidFill>
                <a:latin typeface="Arial Black" pitchFamily="34" charset="0"/>
              </a:rPr>
              <a:t>Guidelines</a:t>
            </a:r>
          </a:p>
          <a:p>
            <a:pPr marL="342900" indent="-342900" eaLnBrk="1" fontAlgn="auto" hangingPunct="1">
              <a:lnSpc>
                <a:spcPct val="80000"/>
              </a:lnSpc>
              <a:spcBef>
                <a:spcPct val="50000"/>
              </a:spcBef>
              <a:spcAft>
                <a:spcPts val="0"/>
              </a:spcAft>
              <a:buClr>
                <a:srgbClr val="FF9900"/>
              </a:buClr>
              <a:buFont typeface="Wingdings" pitchFamily="2" charset="2"/>
              <a:buChar char="§"/>
              <a:defRPr/>
            </a:pPr>
            <a:r>
              <a:rPr lang="en-US" sz="2800" dirty="0" smtClean="0">
                <a:solidFill>
                  <a:schemeClr val="accent2">
                    <a:lumMod val="75000"/>
                  </a:schemeClr>
                </a:solidFill>
                <a:latin typeface="Arial Black" pitchFamily="34" charset="0"/>
              </a:rPr>
              <a:t>Class Agreements (class sets rules)</a:t>
            </a:r>
          </a:p>
          <a:p>
            <a:pPr marL="274320" indent="-274320" eaLnBrk="1" fontAlgn="auto" hangingPunct="1">
              <a:spcAft>
                <a:spcPts val="0"/>
              </a:spcAft>
              <a:buClr>
                <a:schemeClr val="accent3"/>
              </a:buClr>
              <a:buFont typeface="Wingdings 2"/>
              <a:buChar char=""/>
              <a:defRPr/>
            </a:pPr>
            <a:endParaRPr lang="en-US"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9"/>
          <p:cNvSpPr>
            <a:spLocks noGrp="1"/>
          </p:cNvSpPr>
          <p:nvPr>
            <p:ph type="title"/>
          </p:nvPr>
        </p:nvSpPr>
        <p:spPr>
          <a:xfrm>
            <a:off x="609600" y="1176338"/>
            <a:ext cx="2212975" cy="1582737"/>
          </a:xfrm>
        </p:spPr>
        <p:txBody>
          <a:bodyPr/>
          <a:lstStyle/>
          <a:p>
            <a:pPr eaLnBrk="1" hangingPunct="1"/>
            <a:r>
              <a:rPr lang="en-US" sz="3600" smtClean="0">
                <a:latin typeface="Century Gothic" pitchFamily="34" charset="0"/>
              </a:rPr>
              <a:t>Section 3</a:t>
            </a:r>
          </a:p>
        </p:txBody>
      </p:sp>
      <p:sp>
        <p:nvSpPr>
          <p:cNvPr id="27651" name="Text Placeholder 8"/>
          <p:cNvSpPr>
            <a:spLocks noGrp="1"/>
          </p:cNvSpPr>
          <p:nvPr>
            <p:ph type="body" sz="half" idx="2"/>
          </p:nvPr>
        </p:nvSpPr>
        <p:spPr>
          <a:xfrm>
            <a:off x="152400" y="2743200"/>
            <a:ext cx="3048000" cy="2179638"/>
          </a:xfrm>
        </p:spPr>
        <p:txBody>
          <a:bodyPr/>
          <a:lstStyle/>
          <a:p>
            <a:pPr algn="ctr" eaLnBrk="1" hangingPunct="1"/>
            <a:r>
              <a:rPr lang="en-US" sz="3200" smtClean="0"/>
              <a:t>Communication Styles</a:t>
            </a:r>
          </a:p>
        </p:txBody>
      </p:sp>
      <p:pic>
        <p:nvPicPr>
          <p:cNvPr id="27652" name="Picture 2" descr="http://www.nc4hstories.org/~ncfourh2/files/AIRE_logo_.jpg"/>
          <p:cNvPicPr>
            <a:picLocks noGrp="1" noChangeAspect="1" noChangeArrowheads="1"/>
          </p:cNvPicPr>
          <p:nvPr>
            <p:ph type="pic" idx="1"/>
          </p:nvPr>
        </p:nvPicPr>
        <p:blipFill>
          <a:blip r:embed="rId3" cstate="print">
            <a:extLst>
              <a:ext uri="{28A0092B-C50C-407E-A947-70E740481C1C}">
                <a14:useLocalDpi xmlns:a14="http://schemas.microsoft.com/office/drawing/2010/main" xmlns="" val="0"/>
              </a:ext>
            </a:extLst>
          </a:blip>
          <a:srcRect t="13469" b="13469"/>
          <a:stretch>
            <a:fillRect/>
          </a:stretch>
        </p:blipFill>
        <p:spPr>
          <a:xfrm rot="420000">
            <a:off x="3486150" y="1200150"/>
            <a:ext cx="4618038" cy="3930650"/>
          </a:xfrm>
          <a:noFill/>
          <a:ln>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1752600"/>
          </a:xfrm>
          <a:ln>
            <a:miter lim="800000"/>
            <a:headEnd/>
            <a:tailEnd/>
          </a:ln>
        </p:spPr>
        <p:txBody>
          <a:bodyPr>
            <a:normAutofit/>
          </a:bodyPr>
          <a:lstStyle/>
          <a:p>
            <a:pPr algn="ctr" eaLnBrk="1" fontAlgn="auto" hangingPunct="1">
              <a:spcAft>
                <a:spcPts val="0"/>
              </a:spcAft>
              <a:defRPr/>
            </a:pPr>
            <a:r>
              <a:rPr lang="en-US"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rPr>
              <a:t>What is your </a:t>
            </a:r>
            <a:br>
              <a:rPr lang="en-US"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rPr>
            </a:br>
            <a:r>
              <a:rPr lang="en-US"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rPr>
              <a:t>COMMUNICATION STYLE?</a:t>
            </a:r>
            <a:endParaRPr lang="en-US" b="1"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endParaRPr>
          </a:p>
        </p:txBody>
      </p:sp>
      <p:sp>
        <p:nvSpPr>
          <p:cNvPr id="28675" name="Content Placeholder 2"/>
          <p:cNvSpPr>
            <a:spLocks noGrp="1"/>
          </p:cNvSpPr>
          <p:nvPr>
            <p:ph idx="1"/>
          </p:nvPr>
        </p:nvSpPr>
        <p:spPr>
          <a:xfrm>
            <a:off x="457200" y="3352800"/>
            <a:ext cx="8229600" cy="3048000"/>
          </a:xfrm>
        </p:spPr>
        <p:txBody>
          <a:bodyPr/>
          <a:lstStyle/>
          <a:p>
            <a:pPr eaLnBrk="1" hangingPunct="1"/>
            <a:r>
              <a:rPr lang="en-US" sz="3600" b="1" smtClean="0"/>
              <a:t>TRUE COLORS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698" name="Picture 5" descr="Communications Styl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79375"/>
            <a:ext cx="8229600" cy="677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Ticket Out the Door</a:t>
            </a:r>
          </a:p>
        </p:txBody>
      </p:sp>
      <p:sp>
        <p:nvSpPr>
          <p:cNvPr id="32771" name="Content Placeholder 2"/>
          <p:cNvSpPr>
            <a:spLocks noGrp="1"/>
          </p:cNvSpPr>
          <p:nvPr>
            <p:ph idx="1"/>
          </p:nvPr>
        </p:nvSpPr>
        <p:spPr/>
        <p:txBody>
          <a:bodyPr/>
          <a:lstStyle/>
          <a:p>
            <a:pPr eaLnBrk="1" hangingPunct="1"/>
            <a:r>
              <a:rPr lang="en-US" smtClean="0"/>
              <a:t>Record your responses to the following statements regarding classroom  management:</a:t>
            </a:r>
          </a:p>
          <a:p>
            <a:pPr eaLnBrk="1" hangingPunct="1">
              <a:buFont typeface="Wingdings 2" pitchFamily="18" charset="2"/>
              <a:buNone/>
            </a:pPr>
            <a:r>
              <a:rPr lang="en-US" smtClean="0"/>
              <a:t> </a:t>
            </a:r>
          </a:p>
          <a:p>
            <a:pPr eaLnBrk="1" hangingPunct="1"/>
            <a:r>
              <a:rPr lang="en-US" smtClean="0"/>
              <a:t>  I dream…</a:t>
            </a:r>
          </a:p>
          <a:p>
            <a:pPr eaLnBrk="1" hangingPunct="1"/>
            <a:r>
              <a:rPr lang="en-US" smtClean="0"/>
              <a:t>  My worst nightmare…</a:t>
            </a:r>
          </a:p>
          <a:p>
            <a:pPr eaLnBrk="1" hangingPunct="1"/>
            <a:r>
              <a:rPr lang="en-US" smtClean="0"/>
              <a:t>  I will…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704850"/>
            <a:ext cx="8229600" cy="971550"/>
          </a:xfrm>
        </p:spPr>
        <p:txBody>
          <a:bodyPr/>
          <a:lstStyle/>
          <a:p>
            <a:pPr eaLnBrk="1" hangingPunct="1"/>
            <a:r>
              <a:rPr lang="en-US" smtClean="0"/>
              <a:t>Home/School Communication</a:t>
            </a:r>
          </a:p>
        </p:txBody>
      </p:sp>
      <p:sp>
        <p:nvSpPr>
          <p:cNvPr id="3" name="Content Placeholder 2"/>
          <p:cNvSpPr>
            <a:spLocks noGrp="1"/>
          </p:cNvSpPr>
          <p:nvPr>
            <p:ph idx="1"/>
          </p:nvPr>
        </p:nvSpPr>
        <p:spPr>
          <a:xfrm>
            <a:off x="381000" y="2514600"/>
            <a:ext cx="8229600" cy="4694238"/>
          </a:xfrm>
        </p:spPr>
        <p:txBody>
          <a:bodyPr>
            <a:normAutofit/>
          </a:bodyPr>
          <a:lstStyle/>
          <a:p>
            <a:pPr marL="274320" indent="-274320" eaLnBrk="1" fontAlgn="auto" hangingPunct="1">
              <a:spcAft>
                <a:spcPts val="0"/>
              </a:spcAft>
              <a:buClr>
                <a:schemeClr val="accent3"/>
              </a:buClr>
              <a:buFont typeface="Wingdings 2"/>
              <a:buChar char=""/>
              <a:defRPr/>
            </a:pPr>
            <a:r>
              <a:rPr lang="en-US" dirty="0" smtClean="0">
                <a:solidFill>
                  <a:schemeClr val="accent2">
                    <a:lumMod val="50000"/>
                  </a:schemeClr>
                </a:solidFill>
              </a:rPr>
              <a:t>Utilize a Back to School letter with parental contact information request </a:t>
            </a:r>
          </a:p>
          <a:p>
            <a:pPr marL="274320" indent="-274320" eaLnBrk="1" fontAlgn="auto" hangingPunct="1">
              <a:spcAft>
                <a:spcPts val="0"/>
              </a:spcAft>
              <a:buClr>
                <a:schemeClr val="accent3"/>
              </a:buClr>
              <a:buFont typeface="Wingdings 2"/>
              <a:buChar char=""/>
              <a:defRPr/>
            </a:pPr>
            <a:r>
              <a:rPr lang="en-US" dirty="0" smtClean="0">
                <a:solidFill>
                  <a:schemeClr val="accent2">
                    <a:lumMod val="50000"/>
                  </a:schemeClr>
                </a:solidFill>
              </a:rPr>
              <a:t>Keep a contact log </a:t>
            </a:r>
          </a:p>
          <a:p>
            <a:pPr marL="274320" indent="-274320" eaLnBrk="1" fontAlgn="auto" hangingPunct="1">
              <a:spcAft>
                <a:spcPts val="0"/>
              </a:spcAft>
              <a:buClr>
                <a:schemeClr val="accent3"/>
              </a:buClr>
              <a:buFont typeface="Wingdings 2"/>
              <a:buChar char=""/>
              <a:defRPr/>
            </a:pPr>
            <a:r>
              <a:rPr lang="en-US" dirty="0" smtClean="0">
                <a:solidFill>
                  <a:schemeClr val="accent2">
                    <a:lumMod val="50000"/>
                  </a:schemeClr>
                </a:solidFill>
              </a:rPr>
              <a:t>Use email whenever possible (this helps create a paper trail)</a:t>
            </a:r>
            <a:endParaRPr lang="en-US" dirty="0" smtClean="0">
              <a:solidFill>
                <a:schemeClr val="accent2">
                  <a:lumMod val="50000"/>
                </a:schemeClr>
              </a:solidFill>
              <a:sym typeface="Wingdings" pitchFamily="2" charset="2"/>
            </a:endParaRPr>
          </a:p>
          <a:p>
            <a:pPr marL="274320" indent="-274320" eaLnBrk="1" fontAlgn="auto" hangingPunct="1">
              <a:spcAft>
                <a:spcPts val="0"/>
              </a:spcAft>
              <a:buClr>
                <a:schemeClr val="accent3"/>
              </a:buClr>
              <a:buFont typeface="Wingdings 2"/>
              <a:buChar char=""/>
              <a:defRPr/>
            </a:pPr>
            <a:r>
              <a:rPr lang="en-US" dirty="0" smtClean="0">
                <a:solidFill>
                  <a:schemeClr val="accent2">
                    <a:lumMod val="50000"/>
                  </a:schemeClr>
                </a:solidFill>
                <a:sym typeface="Wingdings" pitchFamily="2" charset="2"/>
              </a:rPr>
              <a:t>Strive for 2-way communication; NBPTS requires it!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4"/>
          <p:cNvSpPr>
            <a:spLocks noChangeArrowheads="1"/>
          </p:cNvSpPr>
          <p:nvPr/>
        </p:nvSpPr>
        <p:spPr bwMode="auto">
          <a:xfrm>
            <a:off x="457200" y="304800"/>
            <a:ext cx="2743200" cy="2057400"/>
          </a:xfrm>
          <a:prstGeom prst="ellipse">
            <a:avLst/>
          </a:prstGeom>
          <a:solidFill>
            <a:srgbClr val="CCFFFF"/>
          </a:solidFill>
          <a:ln w="9525" algn="ctr">
            <a:solidFill>
              <a:schemeClr val="tx1"/>
            </a:solidFill>
            <a:round/>
            <a:headEnd/>
            <a:tailEnd/>
          </a:ln>
        </p:spPr>
        <p:txBody>
          <a:bodyPr wrap="none" anchor="ctr"/>
          <a:lstStyle/>
          <a:p>
            <a:endParaRPr lang="en-US">
              <a:latin typeface="Constantia" pitchFamily="18" charset="0"/>
            </a:endParaRPr>
          </a:p>
        </p:txBody>
      </p:sp>
      <p:sp>
        <p:nvSpPr>
          <p:cNvPr id="31747" name="Oval 5"/>
          <p:cNvSpPr>
            <a:spLocks noChangeArrowheads="1"/>
          </p:cNvSpPr>
          <p:nvPr/>
        </p:nvSpPr>
        <p:spPr bwMode="auto">
          <a:xfrm>
            <a:off x="5791200" y="228600"/>
            <a:ext cx="2743200" cy="2057400"/>
          </a:xfrm>
          <a:prstGeom prst="ellipse">
            <a:avLst/>
          </a:prstGeom>
          <a:solidFill>
            <a:srgbClr val="CCFFFF"/>
          </a:solidFill>
          <a:ln w="9525" algn="ctr">
            <a:solidFill>
              <a:schemeClr val="tx1"/>
            </a:solidFill>
            <a:round/>
            <a:headEnd/>
            <a:tailEnd/>
          </a:ln>
        </p:spPr>
        <p:txBody>
          <a:bodyPr wrap="none" anchor="ctr"/>
          <a:lstStyle/>
          <a:p>
            <a:endParaRPr lang="en-US">
              <a:latin typeface="Constantia" pitchFamily="18" charset="0"/>
            </a:endParaRPr>
          </a:p>
        </p:txBody>
      </p:sp>
      <p:sp>
        <p:nvSpPr>
          <p:cNvPr id="31748" name="Oval 6"/>
          <p:cNvSpPr>
            <a:spLocks noChangeArrowheads="1"/>
          </p:cNvSpPr>
          <p:nvPr/>
        </p:nvSpPr>
        <p:spPr bwMode="auto">
          <a:xfrm>
            <a:off x="3200400" y="2133600"/>
            <a:ext cx="2743200" cy="2057400"/>
          </a:xfrm>
          <a:prstGeom prst="ellipse">
            <a:avLst/>
          </a:prstGeom>
          <a:solidFill>
            <a:srgbClr val="CCFFFF"/>
          </a:solidFill>
          <a:ln w="9525" algn="ctr">
            <a:solidFill>
              <a:schemeClr val="tx1"/>
            </a:solidFill>
            <a:round/>
            <a:headEnd/>
            <a:tailEnd/>
          </a:ln>
        </p:spPr>
        <p:txBody>
          <a:bodyPr wrap="none" anchor="ctr"/>
          <a:lstStyle/>
          <a:p>
            <a:endParaRPr lang="en-US">
              <a:latin typeface="Constantia" pitchFamily="18" charset="0"/>
            </a:endParaRPr>
          </a:p>
        </p:txBody>
      </p:sp>
      <p:sp>
        <p:nvSpPr>
          <p:cNvPr id="31749" name="Oval 7"/>
          <p:cNvSpPr>
            <a:spLocks noChangeArrowheads="1"/>
          </p:cNvSpPr>
          <p:nvPr/>
        </p:nvSpPr>
        <p:spPr bwMode="auto">
          <a:xfrm>
            <a:off x="3200400" y="4572000"/>
            <a:ext cx="2743200" cy="2057400"/>
          </a:xfrm>
          <a:prstGeom prst="ellipse">
            <a:avLst/>
          </a:prstGeom>
          <a:solidFill>
            <a:srgbClr val="CCFFFF"/>
          </a:solidFill>
          <a:ln w="9525" algn="ctr">
            <a:solidFill>
              <a:schemeClr val="tx1"/>
            </a:solidFill>
            <a:round/>
            <a:headEnd/>
            <a:tailEnd/>
          </a:ln>
        </p:spPr>
        <p:txBody>
          <a:bodyPr wrap="none" anchor="ctr"/>
          <a:lstStyle/>
          <a:p>
            <a:endParaRPr lang="en-US">
              <a:latin typeface="Constantia" pitchFamily="18" charset="0"/>
            </a:endParaRPr>
          </a:p>
        </p:txBody>
      </p:sp>
      <p:sp>
        <p:nvSpPr>
          <p:cNvPr id="31750" name="Line 8"/>
          <p:cNvSpPr>
            <a:spLocks noChangeShapeType="1"/>
          </p:cNvSpPr>
          <p:nvPr/>
        </p:nvSpPr>
        <p:spPr bwMode="auto">
          <a:xfrm flipH="1">
            <a:off x="5638800" y="2057400"/>
            <a:ext cx="685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51" name="Line 9"/>
          <p:cNvSpPr>
            <a:spLocks noChangeShapeType="1"/>
          </p:cNvSpPr>
          <p:nvPr/>
        </p:nvSpPr>
        <p:spPr bwMode="auto">
          <a:xfrm>
            <a:off x="2667000" y="2133600"/>
            <a:ext cx="7620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52" name="Line 10"/>
          <p:cNvSpPr>
            <a:spLocks noChangeShapeType="1"/>
          </p:cNvSpPr>
          <p:nvPr/>
        </p:nvSpPr>
        <p:spPr bwMode="auto">
          <a:xfrm>
            <a:off x="4572000" y="41910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7051" name="Text Box 11"/>
          <p:cNvSpPr txBox="1">
            <a:spLocks noChangeArrowheads="1"/>
          </p:cNvSpPr>
          <p:nvPr/>
        </p:nvSpPr>
        <p:spPr bwMode="auto">
          <a:xfrm>
            <a:off x="2895600" y="2590800"/>
            <a:ext cx="3505200" cy="784225"/>
          </a:xfrm>
          <a:prstGeom prst="rect">
            <a:avLst/>
          </a:prstGeom>
          <a:noFill/>
          <a:ln w="9525" algn="ctr">
            <a:noFill/>
            <a:miter lim="800000"/>
            <a:headEnd/>
            <a:tailEnd/>
          </a:ln>
          <a:effectLst/>
        </p:spPr>
        <p:txBody>
          <a:bodyPr>
            <a:spAutoFit/>
          </a:bodyPr>
          <a:lstStyle/>
          <a:p>
            <a:pPr marL="742950" indent="-285750" fontAlgn="auto">
              <a:spcBef>
                <a:spcPct val="50000"/>
              </a:spcBef>
              <a:spcAft>
                <a:spcPts val="0"/>
              </a:spcAft>
              <a:defRPr/>
            </a:pPr>
            <a:r>
              <a:rPr lang="en-US" b="1" dirty="0">
                <a:effectLst>
                  <a:outerShdw blurRad="38100" dist="38100" dir="2700000" algn="tl">
                    <a:srgbClr val="FFFFFF"/>
                  </a:outerShdw>
                </a:effectLst>
                <a:latin typeface="+mn-lt"/>
              </a:rPr>
              <a:t>      Home &amp; School</a:t>
            </a:r>
          </a:p>
          <a:p>
            <a:pPr marL="742950" indent="-285750" fontAlgn="auto">
              <a:spcBef>
                <a:spcPct val="50000"/>
              </a:spcBef>
              <a:spcAft>
                <a:spcPts val="0"/>
              </a:spcAft>
              <a:defRPr/>
            </a:pPr>
            <a:r>
              <a:rPr lang="en-US" b="1" dirty="0">
                <a:effectLst>
                  <a:outerShdw blurRad="38100" dist="38100" dir="2700000" algn="tl">
                    <a:srgbClr val="FFFFFF"/>
                  </a:outerShdw>
                </a:effectLst>
                <a:latin typeface="+mn-lt"/>
              </a:rPr>
              <a:t>     Communication</a:t>
            </a:r>
          </a:p>
        </p:txBody>
      </p:sp>
      <p:sp>
        <p:nvSpPr>
          <p:cNvPr id="87053" name="Text Box 13"/>
          <p:cNvSpPr txBox="1">
            <a:spLocks noChangeArrowheads="1"/>
          </p:cNvSpPr>
          <p:nvPr/>
        </p:nvSpPr>
        <p:spPr bwMode="auto">
          <a:xfrm>
            <a:off x="6019800" y="685800"/>
            <a:ext cx="2362200" cy="1044575"/>
          </a:xfrm>
          <a:prstGeom prst="rect">
            <a:avLst/>
          </a:prstGeom>
          <a:noFill/>
          <a:ln w="9525" algn="ctr">
            <a:noFill/>
            <a:miter lim="800000"/>
            <a:headEnd/>
            <a:tailEnd/>
          </a:ln>
          <a:effectLst/>
        </p:spPr>
        <p:txBody>
          <a:bodyPr>
            <a:spAutoFit/>
          </a:bodyPr>
          <a:lstStyle/>
          <a:p>
            <a:pPr marL="742950" indent="-285750" fontAlgn="auto">
              <a:spcBef>
                <a:spcPct val="50000"/>
              </a:spcBef>
              <a:spcAft>
                <a:spcPts val="0"/>
              </a:spcAft>
              <a:defRPr/>
            </a:pPr>
            <a:r>
              <a:rPr lang="en-US" b="1">
                <a:effectLst>
                  <a:outerShdw blurRad="38100" dist="38100" dir="2700000" algn="tl">
                    <a:srgbClr val="FFFFFF"/>
                  </a:outerShdw>
                </a:effectLst>
                <a:latin typeface="+mn-lt"/>
              </a:rPr>
              <a:t>Individual</a:t>
            </a:r>
          </a:p>
          <a:p>
            <a:pPr marL="742950" indent="-285750" fontAlgn="auto">
              <a:spcBef>
                <a:spcPct val="50000"/>
              </a:spcBef>
              <a:spcAft>
                <a:spcPts val="0"/>
              </a:spcAft>
              <a:defRPr/>
            </a:pPr>
            <a:r>
              <a:rPr lang="en-US" b="1">
                <a:effectLst>
                  <a:outerShdw blurRad="38100" dist="38100" dir="2700000" algn="tl">
                    <a:srgbClr val="FFFFFF"/>
                  </a:outerShdw>
                </a:effectLst>
                <a:latin typeface="+mn-lt"/>
              </a:rPr>
              <a:t>Students</a:t>
            </a:r>
          </a:p>
        </p:txBody>
      </p:sp>
      <p:sp>
        <p:nvSpPr>
          <p:cNvPr id="87054" name="Text Box 14"/>
          <p:cNvSpPr txBox="1">
            <a:spLocks noChangeArrowheads="1"/>
          </p:cNvSpPr>
          <p:nvPr/>
        </p:nvSpPr>
        <p:spPr bwMode="auto">
          <a:xfrm>
            <a:off x="381000" y="784225"/>
            <a:ext cx="2590800" cy="1044575"/>
          </a:xfrm>
          <a:prstGeom prst="rect">
            <a:avLst/>
          </a:prstGeom>
          <a:noFill/>
          <a:ln w="9525" algn="ctr">
            <a:noFill/>
            <a:miter lim="800000"/>
            <a:headEnd/>
            <a:tailEnd/>
          </a:ln>
          <a:effectLst/>
        </p:spPr>
        <p:txBody>
          <a:bodyPr>
            <a:spAutoFit/>
          </a:bodyPr>
          <a:lstStyle/>
          <a:p>
            <a:pPr marL="742950" indent="-285750" algn="ctr" fontAlgn="auto">
              <a:spcBef>
                <a:spcPct val="50000"/>
              </a:spcBef>
              <a:spcAft>
                <a:spcPts val="0"/>
              </a:spcAft>
              <a:defRPr/>
            </a:pPr>
            <a:r>
              <a:rPr lang="en-US" b="1">
                <a:effectLst>
                  <a:outerShdw blurRad="38100" dist="38100" dir="2700000" algn="tl">
                    <a:srgbClr val="FFFFFF"/>
                  </a:outerShdw>
                </a:effectLst>
                <a:latin typeface="+mn-lt"/>
              </a:rPr>
              <a:t>Instructional</a:t>
            </a:r>
          </a:p>
          <a:p>
            <a:pPr marL="742950" indent="-285750" algn="ctr" fontAlgn="auto">
              <a:spcBef>
                <a:spcPct val="50000"/>
              </a:spcBef>
              <a:spcAft>
                <a:spcPts val="0"/>
              </a:spcAft>
              <a:defRPr/>
            </a:pPr>
            <a:r>
              <a:rPr lang="en-US" b="1">
                <a:effectLst>
                  <a:outerShdw blurRad="38100" dist="38100" dir="2700000" algn="tl">
                    <a:srgbClr val="FFFFFF"/>
                  </a:outerShdw>
                </a:effectLst>
                <a:latin typeface="+mn-lt"/>
              </a:rPr>
              <a:t>Program</a:t>
            </a:r>
          </a:p>
        </p:txBody>
      </p:sp>
      <p:sp>
        <p:nvSpPr>
          <p:cNvPr id="87055" name="Text Box 15"/>
          <p:cNvSpPr txBox="1">
            <a:spLocks noChangeArrowheads="1"/>
          </p:cNvSpPr>
          <p:nvPr/>
        </p:nvSpPr>
        <p:spPr bwMode="auto">
          <a:xfrm>
            <a:off x="3200400" y="5029200"/>
            <a:ext cx="2209800" cy="1044575"/>
          </a:xfrm>
          <a:prstGeom prst="rect">
            <a:avLst/>
          </a:prstGeom>
          <a:noFill/>
          <a:ln w="9525" algn="ctr">
            <a:noFill/>
            <a:miter lim="800000"/>
            <a:headEnd/>
            <a:tailEnd/>
          </a:ln>
          <a:effectLst/>
        </p:spPr>
        <p:txBody>
          <a:bodyPr>
            <a:spAutoFit/>
          </a:bodyPr>
          <a:lstStyle/>
          <a:p>
            <a:pPr marL="742950" indent="-285750" algn="ctr" fontAlgn="auto">
              <a:spcBef>
                <a:spcPct val="50000"/>
              </a:spcBef>
              <a:spcAft>
                <a:spcPts val="0"/>
              </a:spcAft>
              <a:defRPr/>
            </a:pPr>
            <a:r>
              <a:rPr lang="en-US" b="1">
                <a:effectLst>
                  <a:outerShdw blurRad="38100" dist="38100" dir="2700000" algn="tl">
                    <a:srgbClr val="FFFFFF"/>
                  </a:outerShdw>
                </a:effectLst>
                <a:latin typeface="+mn-lt"/>
              </a:rPr>
              <a:t>Engaging</a:t>
            </a:r>
          </a:p>
          <a:p>
            <a:pPr marL="742950" indent="-285750" algn="ctr" fontAlgn="auto">
              <a:spcBef>
                <a:spcPct val="50000"/>
              </a:spcBef>
              <a:spcAft>
                <a:spcPts val="0"/>
              </a:spcAft>
              <a:defRPr/>
            </a:pPr>
            <a:r>
              <a:rPr lang="en-US" b="1">
                <a:effectLst>
                  <a:outerShdw blurRad="38100" dist="38100" dir="2700000" algn="tl">
                    <a:srgbClr val="FFFFFF"/>
                  </a:outerShdw>
                </a:effectLst>
                <a:latin typeface="+mn-lt"/>
              </a:rPr>
              <a:t>Families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9"/>
          <p:cNvSpPr>
            <a:spLocks noGrp="1"/>
          </p:cNvSpPr>
          <p:nvPr>
            <p:ph type="title"/>
          </p:nvPr>
        </p:nvSpPr>
        <p:spPr>
          <a:xfrm>
            <a:off x="609600" y="1176338"/>
            <a:ext cx="2212975" cy="1582737"/>
          </a:xfrm>
        </p:spPr>
        <p:txBody>
          <a:bodyPr/>
          <a:lstStyle/>
          <a:p>
            <a:pPr eaLnBrk="1" hangingPunct="1"/>
            <a:r>
              <a:rPr lang="en-US" sz="3600" smtClean="0">
                <a:latin typeface="Century Gothic" pitchFamily="34" charset="0"/>
              </a:rPr>
              <a:t>Section 4</a:t>
            </a:r>
          </a:p>
        </p:txBody>
      </p:sp>
      <p:sp>
        <p:nvSpPr>
          <p:cNvPr id="33795" name="Text Placeholder 8"/>
          <p:cNvSpPr>
            <a:spLocks noGrp="1"/>
          </p:cNvSpPr>
          <p:nvPr>
            <p:ph type="body" sz="half" idx="2"/>
          </p:nvPr>
        </p:nvSpPr>
        <p:spPr>
          <a:xfrm>
            <a:off x="228600" y="2828925"/>
            <a:ext cx="2590800" cy="2179638"/>
          </a:xfrm>
        </p:spPr>
        <p:txBody>
          <a:bodyPr/>
          <a:lstStyle/>
          <a:p>
            <a:pPr algn="ctr" eaLnBrk="1" hangingPunct="1"/>
            <a:r>
              <a:rPr lang="en-US" sz="4000" smtClean="0">
                <a:solidFill>
                  <a:srgbClr val="C00000"/>
                </a:solidFill>
              </a:rPr>
              <a:t>Rewards and Motivation</a:t>
            </a:r>
          </a:p>
        </p:txBody>
      </p:sp>
      <p:pic>
        <p:nvPicPr>
          <p:cNvPr id="33796" name="Picture 2" descr="http://www.salesmanagementmastery.com/wp-content/uploads/2010/12/rewards.jpg"/>
          <p:cNvPicPr>
            <a:picLocks noGrp="1" noChangeAspect="1" noChangeArrowheads="1"/>
          </p:cNvPicPr>
          <p:nvPr>
            <p:ph type="pic" idx="1"/>
          </p:nvPr>
        </p:nvPicPr>
        <p:blipFill>
          <a:blip r:embed="rId3" cstate="print">
            <a:extLst>
              <a:ext uri="{28A0092B-C50C-407E-A947-70E740481C1C}">
                <a14:useLocalDpi xmlns:a14="http://schemas.microsoft.com/office/drawing/2010/main" xmlns="" val="0"/>
              </a:ext>
            </a:extLst>
          </a:blip>
          <a:srcRect t="21628" b="21628"/>
          <a:stretch>
            <a:fillRect/>
          </a:stretch>
        </p:blipFill>
        <p:spPr>
          <a:xfrm rot="420000">
            <a:off x="3486150" y="1200150"/>
            <a:ext cx="4618038" cy="3930650"/>
          </a:xfrm>
          <a:noFill/>
          <a:ln>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eaLnBrk="1" hangingPunct="1"/>
            <a:r>
              <a:rPr lang="en-US" b="1" smtClean="0">
                <a:solidFill>
                  <a:srgbClr val="7030A0"/>
                </a:solidFill>
              </a:rPr>
              <a:t>Puzzle Activity</a:t>
            </a:r>
          </a:p>
        </p:txBody>
      </p:sp>
      <p:pic>
        <p:nvPicPr>
          <p:cNvPr id="34819" name="Picture 2" descr="C:\Documents and Settings\board\Local Settings\Temporary Internet Files\Content.IE5\36PLUJ1F\MP900401598[1].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971800" y="2438400"/>
            <a:ext cx="3121025" cy="312102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normAutofit fontScale="90000"/>
          </a:bodyPr>
          <a:lstStyle/>
          <a:p>
            <a:pPr eaLnBrk="1" fontAlgn="auto" hangingPunct="1">
              <a:spcAft>
                <a:spcPts val="0"/>
              </a:spcAft>
              <a:defRPr/>
            </a:pPr>
            <a:r>
              <a:rPr lang="en-US" b="1" dirty="0" smtClean="0"/>
              <a:t>Intrinsic vs. Extrinsic Motivation</a:t>
            </a:r>
            <a:endParaRPr lang="en-US" b="1" dirty="0"/>
          </a:p>
        </p:txBody>
      </p:sp>
      <p:sp>
        <p:nvSpPr>
          <p:cNvPr id="6" name="Content Placeholder 5"/>
          <p:cNvSpPr>
            <a:spLocks noGrp="1"/>
          </p:cNvSpPr>
          <p:nvPr>
            <p:ph sz="half" idx="1"/>
          </p:nvPr>
        </p:nvSpPr>
        <p:spPr>
          <a:xfrm>
            <a:off x="457200" y="1905000"/>
            <a:ext cx="4038600" cy="4449763"/>
          </a:xfrm>
        </p:spPr>
        <p:txBody>
          <a:bodyPr>
            <a:noAutofit/>
          </a:bodyPr>
          <a:lstStyle/>
          <a:p>
            <a:pPr marL="274320" indent="-274320" eaLnBrk="1" fontAlgn="auto" hangingPunct="1">
              <a:spcAft>
                <a:spcPts val="0"/>
              </a:spcAft>
              <a:buClr>
                <a:schemeClr val="accent3"/>
              </a:buClr>
              <a:buFont typeface="Wingdings 2"/>
              <a:buNone/>
              <a:defRPr/>
            </a:pPr>
            <a:r>
              <a:rPr lang="en-US" sz="1800" dirty="0" smtClean="0">
                <a:solidFill>
                  <a:schemeClr val="accent2">
                    <a:lumMod val="75000"/>
                  </a:schemeClr>
                </a:solidFill>
                <a:latin typeface="Arial Black" pitchFamily="34" charset="0"/>
              </a:rPr>
              <a:t>If you punish a child for being naughty and reward him for being good, he will do right merely for the sake of the reward, and when he goes out into the world and finds that goodness is not always rewarded, nor wickedness always punished, he will grow into a man who thinks about how he may get on in the world, and does right or wrong according as he finds of advantage to himself.</a:t>
            </a:r>
          </a:p>
          <a:p>
            <a:pPr marL="274320" indent="-274320" eaLnBrk="1" fontAlgn="auto" hangingPunct="1">
              <a:spcAft>
                <a:spcPts val="0"/>
              </a:spcAft>
              <a:buClr>
                <a:schemeClr val="accent3"/>
              </a:buClr>
              <a:buFont typeface="Wingdings 2"/>
              <a:buNone/>
              <a:defRPr/>
            </a:pPr>
            <a:r>
              <a:rPr lang="en-US" sz="1800" dirty="0" smtClean="0">
                <a:solidFill>
                  <a:schemeClr val="accent2">
                    <a:lumMod val="75000"/>
                  </a:schemeClr>
                </a:solidFill>
                <a:latin typeface="Arial Black" pitchFamily="34" charset="0"/>
              </a:rPr>
              <a:t>   </a:t>
            </a:r>
          </a:p>
          <a:p>
            <a:pPr marL="274320" indent="-274320" eaLnBrk="1" fontAlgn="auto" hangingPunct="1">
              <a:spcAft>
                <a:spcPts val="0"/>
              </a:spcAft>
              <a:buClr>
                <a:schemeClr val="accent3"/>
              </a:buClr>
              <a:buFont typeface="Wingdings 2"/>
              <a:buNone/>
              <a:defRPr/>
            </a:pPr>
            <a:r>
              <a:rPr lang="en-US" sz="1800" dirty="0" smtClean="0">
                <a:solidFill>
                  <a:schemeClr val="accent2">
                    <a:lumMod val="75000"/>
                  </a:schemeClr>
                </a:solidFill>
                <a:latin typeface="Arial Black" pitchFamily="34" charset="0"/>
              </a:rPr>
              <a:t>Immanuel Kant, </a:t>
            </a:r>
            <a:r>
              <a:rPr lang="en-US" sz="1800" i="1" dirty="0" smtClean="0">
                <a:solidFill>
                  <a:schemeClr val="accent2">
                    <a:lumMod val="75000"/>
                  </a:schemeClr>
                </a:solidFill>
                <a:latin typeface="Arial Black" pitchFamily="34" charset="0"/>
              </a:rPr>
              <a:t>Education</a:t>
            </a:r>
          </a:p>
          <a:p>
            <a:pPr marL="274320" indent="-274320" eaLnBrk="1" fontAlgn="auto" hangingPunct="1">
              <a:spcAft>
                <a:spcPts val="0"/>
              </a:spcAft>
              <a:buClr>
                <a:schemeClr val="accent3"/>
              </a:buClr>
              <a:buFont typeface="Wingdings 2"/>
              <a:buChar char=""/>
              <a:defRPr/>
            </a:pPr>
            <a:endParaRPr lang="en-US" sz="1800" dirty="0">
              <a:solidFill>
                <a:schemeClr val="accent2">
                  <a:lumMod val="75000"/>
                </a:schemeClr>
              </a:solidFill>
            </a:endParaRPr>
          </a:p>
        </p:txBody>
      </p:sp>
      <p:pic>
        <p:nvPicPr>
          <p:cNvPr id="5123" name="Picture 3"/>
          <p:cNvPicPr>
            <a:picLocks noGrp="1" noChangeAspect="1" noChangeArrowheads="1"/>
          </p:cNvPicPr>
          <p:nvPr>
            <p:ph sz="half" idx="2"/>
          </p:nvPr>
        </p:nvPicPr>
        <p:blipFill>
          <a:blip r:embed="rId3" cstate="print"/>
          <a:srcRect/>
          <a:stretch>
            <a:fillRect/>
          </a:stretch>
        </p:blipFill>
        <p:spPr>
          <a:xfrm>
            <a:off x="5043488" y="2133600"/>
            <a:ext cx="3352800" cy="3733800"/>
          </a:xfrm>
          <a:solidFill>
            <a:schemeClr val="accent2">
              <a:lumMod val="40000"/>
              <a:lumOff val="60000"/>
            </a:schemeClr>
          </a:solidFill>
          <a:ln>
            <a:solidFill>
              <a:schemeClr val="accent2">
                <a:lumMod val="75000"/>
              </a:schemeClr>
            </a:solidFill>
          </a:ln>
        </p:spPr>
        <p:style>
          <a:lnRef idx="3">
            <a:schemeClr val="lt1"/>
          </a:lnRef>
          <a:fillRef idx="1">
            <a:schemeClr val="accent2"/>
          </a:fillRef>
          <a:effectRef idx="1">
            <a:schemeClr val="accent2"/>
          </a:effectRef>
          <a:fontRef idx="minor">
            <a:schemeClr val="lt1"/>
          </a:fontRef>
        </p:style>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descr="Picture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2588" y="1481138"/>
            <a:ext cx="8031162" cy="423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Title 1"/>
          <p:cNvSpPr>
            <a:spLocks noGrp="1"/>
          </p:cNvSpPr>
          <p:nvPr>
            <p:ph type="title"/>
          </p:nvPr>
        </p:nvSpPr>
        <p:spPr/>
        <p:txBody>
          <a:bodyPr/>
          <a:lstStyle/>
          <a:p>
            <a:pPr eaLnBrk="1" hangingPunct="1"/>
            <a:r>
              <a:rPr lang="en-US" smtClean="0"/>
              <a:t>How To Vote via Texting</a:t>
            </a:r>
          </a:p>
        </p:txBody>
      </p:sp>
      <p:sp>
        <p:nvSpPr>
          <p:cNvPr id="11268" name="TextBox 6"/>
          <p:cNvSpPr txBox="1">
            <a:spLocks noChangeArrowheads="1"/>
          </p:cNvSpPr>
          <p:nvPr/>
        </p:nvSpPr>
        <p:spPr bwMode="auto">
          <a:xfrm>
            <a:off x="387350" y="6207125"/>
            <a:ext cx="5921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Calibri" pitchFamily="34" charset="0"/>
              </a:rPr>
              <a:t>TIPS</a:t>
            </a:r>
          </a:p>
        </p:txBody>
      </p:sp>
      <p:cxnSp>
        <p:nvCxnSpPr>
          <p:cNvPr id="9" name="Straight Connector 8"/>
          <p:cNvCxnSpPr/>
          <p:nvPr/>
        </p:nvCxnSpPr>
        <p:spPr>
          <a:xfrm rot="5400000">
            <a:off x="688975" y="6361113"/>
            <a:ext cx="627063" cy="1587"/>
          </a:xfrm>
          <a:prstGeom prst="line">
            <a:avLst/>
          </a:prstGeom>
        </p:spPr>
        <p:style>
          <a:lnRef idx="2">
            <a:schemeClr val="accent1"/>
          </a:lnRef>
          <a:fillRef idx="0">
            <a:schemeClr val="accent1"/>
          </a:fillRef>
          <a:effectRef idx="1">
            <a:schemeClr val="accent1"/>
          </a:effectRef>
          <a:fontRef idx="minor">
            <a:schemeClr val="tx1"/>
          </a:fontRef>
        </p:style>
      </p:cxnSp>
      <p:sp>
        <p:nvSpPr>
          <p:cNvPr id="11270" name="TextBox 30"/>
          <p:cNvSpPr txBox="1">
            <a:spLocks noChangeArrowheads="1"/>
          </p:cNvSpPr>
          <p:nvPr/>
        </p:nvSpPr>
        <p:spPr bwMode="auto">
          <a:xfrm rot="2059704">
            <a:off x="6754813" y="1725613"/>
            <a:ext cx="19716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a:solidFill>
                  <a:srgbClr val="00B050"/>
                </a:solidFill>
                <a:latin typeface="Calibri" pitchFamily="34" charset="0"/>
              </a:rPr>
              <a:t>EXAMPLE</a:t>
            </a:r>
          </a:p>
        </p:txBody>
      </p:sp>
      <p:sp>
        <p:nvSpPr>
          <p:cNvPr id="40" name="Rectangle 39"/>
          <p:cNvSpPr/>
          <p:nvPr/>
        </p:nvSpPr>
        <p:spPr>
          <a:xfrm>
            <a:off x="1028700" y="2346325"/>
            <a:ext cx="1317625" cy="2636838"/>
          </a:xfrm>
          <a:prstGeom prst="rect">
            <a:avLst/>
          </a:prstGeom>
          <a:ln w="76200">
            <a:solidFill>
              <a:srgbClr val="00B05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1272" name="Picture 12" descr="Picture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43700" y="3297238"/>
            <a:ext cx="2400300" cy="344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9" name="Straight Connector 38"/>
          <p:cNvCxnSpPr>
            <a:stCxn id="40" idx="3"/>
          </p:cNvCxnSpPr>
          <p:nvPr/>
        </p:nvCxnSpPr>
        <p:spPr>
          <a:xfrm>
            <a:off x="2346325" y="3665538"/>
            <a:ext cx="4492625" cy="1657350"/>
          </a:xfrm>
          <a:prstGeom prst="line">
            <a:avLst/>
          </a:prstGeom>
          <a:ln w="76200">
            <a:solidFill>
              <a:srgbClr val="00B050"/>
            </a:solidFill>
            <a:tailEnd type="triangle" w="med" len="lg"/>
          </a:ln>
        </p:spPr>
        <p:style>
          <a:lnRef idx="2">
            <a:schemeClr val="accent1"/>
          </a:lnRef>
          <a:fillRef idx="0">
            <a:schemeClr val="accent1"/>
          </a:fillRef>
          <a:effectRef idx="1">
            <a:schemeClr val="accent1"/>
          </a:effectRef>
          <a:fontRef idx="minor">
            <a:schemeClr val="tx1"/>
          </a:fontRef>
        </p:style>
      </p:cxnSp>
      <p:sp>
        <p:nvSpPr>
          <p:cNvPr id="11274" name="TextBox 5"/>
          <p:cNvSpPr txBox="1">
            <a:spLocks noChangeArrowheads="1"/>
          </p:cNvSpPr>
          <p:nvPr/>
        </p:nvSpPr>
        <p:spPr bwMode="auto">
          <a:xfrm>
            <a:off x="1028700" y="5911850"/>
            <a:ext cx="5810250"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Calibri" pitchFamily="34" charset="0"/>
              <a:buAutoNum type="arabicPeriod"/>
            </a:pPr>
            <a:r>
              <a:rPr lang="en-US">
                <a:latin typeface="Calibri" pitchFamily="34" charset="0"/>
              </a:rPr>
              <a:t>Standard texting rates only (worst case US $0.20)</a:t>
            </a:r>
          </a:p>
          <a:p>
            <a:pPr eaLnBrk="1" hangingPunct="1">
              <a:buFont typeface="Calibri" pitchFamily="34" charset="0"/>
              <a:buAutoNum type="arabicPeriod"/>
            </a:pPr>
            <a:r>
              <a:rPr lang="en-US">
                <a:latin typeface="Calibri" pitchFamily="34" charset="0"/>
              </a:rPr>
              <a:t>We have no access to your phone number</a:t>
            </a:r>
          </a:p>
          <a:p>
            <a:pPr eaLnBrk="1" hangingPunct="1">
              <a:buFont typeface="Calibri" pitchFamily="34" charset="0"/>
              <a:buAutoNum type="arabicPeriod"/>
            </a:pPr>
            <a:r>
              <a:rPr lang="en-US">
                <a:latin typeface="Calibri" pitchFamily="34" charset="0"/>
              </a:rPr>
              <a:t>Capitalization doesn’t matter, but spaces and spelling do</a:t>
            </a:r>
          </a:p>
        </p:txBody>
      </p:sp>
      <p:sp>
        <p:nvSpPr>
          <p:cNvPr id="2" name="Rectangle 39"/>
          <p:cNvSpPr/>
          <p:nvPr/>
        </p:nvSpPr>
        <p:spPr>
          <a:xfrm>
            <a:off x="4794250" y="1860550"/>
            <a:ext cx="784225" cy="368300"/>
          </a:xfrm>
          <a:prstGeom prst="rect">
            <a:avLst/>
          </a:prstGeom>
          <a:ln w="76200">
            <a:solidFill>
              <a:srgbClr val="00B05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3" name="Straight Connector 38"/>
          <p:cNvCxnSpPr>
            <a:stCxn id="40" idx="3"/>
          </p:cNvCxnSpPr>
          <p:nvPr/>
        </p:nvCxnSpPr>
        <p:spPr>
          <a:xfrm>
            <a:off x="5172075" y="2228850"/>
            <a:ext cx="2016125" cy="2259013"/>
          </a:xfrm>
          <a:prstGeom prst="line">
            <a:avLst/>
          </a:prstGeom>
          <a:ln w="76200">
            <a:solidFill>
              <a:srgbClr val="00B050"/>
            </a:solidFill>
            <a:tailEnd type="triangle" w="med"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704850"/>
            <a:ext cx="8229600" cy="1143000"/>
          </a:xfrm>
        </p:spPr>
        <p:txBody>
          <a:bodyPr/>
          <a:lstStyle/>
          <a:p>
            <a:pPr eaLnBrk="1" hangingPunct="1"/>
            <a:r>
              <a:rPr lang="en-US" dirty="0" smtClean="0"/>
              <a:t>The </a:t>
            </a:r>
            <a:r>
              <a:rPr lang="en-US" dirty="0" smtClean="0">
                <a:hlinkClick r:id="rId3" action="ppaction://hlinkfile"/>
              </a:rPr>
              <a:t>truth</a:t>
            </a:r>
            <a:r>
              <a:rPr lang="en-US" dirty="0" smtClean="0"/>
              <a:t> of the matter…</a:t>
            </a:r>
          </a:p>
        </p:txBody>
      </p:sp>
      <p:sp>
        <p:nvSpPr>
          <p:cNvPr id="3" name="Content Placeholder 2"/>
          <p:cNvSpPr>
            <a:spLocks noGrp="1"/>
          </p:cNvSpPr>
          <p:nvPr>
            <p:ph sz="half" idx="1"/>
          </p:nvPr>
        </p:nvSpPr>
        <p:spPr>
          <a:xfrm>
            <a:off x="457200" y="1920875"/>
            <a:ext cx="2819400" cy="4433888"/>
          </a:xfrm>
        </p:spPr>
        <p:txBody>
          <a:bodyPr>
            <a:normAutofit/>
          </a:bodyPr>
          <a:lstStyle/>
          <a:p>
            <a:pPr marL="274320" indent="-274320" eaLnBrk="1" fontAlgn="auto" hangingPunct="1">
              <a:spcAft>
                <a:spcPts val="0"/>
              </a:spcAft>
              <a:buClr>
                <a:schemeClr val="accent3"/>
              </a:buClr>
              <a:buFont typeface="Wingdings 2"/>
              <a:buNone/>
              <a:defRPr/>
            </a:pPr>
            <a:endParaRPr lang="en-US" sz="3200" dirty="0">
              <a:solidFill>
                <a:schemeClr val="accent2">
                  <a:lumMod val="75000"/>
                </a:schemeClr>
              </a:solidFill>
            </a:endParaRPr>
          </a:p>
        </p:txBody>
      </p:sp>
      <p:sp>
        <p:nvSpPr>
          <p:cNvPr id="6" name="Content Placeholder 5"/>
          <p:cNvSpPr>
            <a:spLocks noGrp="1"/>
          </p:cNvSpPr>
          <p:nvPr>
            <p:ph sz="half" idx="2"/>
          </p:nvPr>
        </p:nvSpPr>
        <p:spPr>
          <a:xfrm>
            <a:off x="3733800" y="1920875"/>
            <a:ext cx="4953000" cy="4433888"/>
          </a:xfrm>
        </p:spPr>
        <p:txBody>
          <a:bodyPr>
            <a:normAutofit/>
          </a:bodyPr>
          <a:lstStyle/>
          <a:p>
            <a:pPr marL="274320" indent="-274320" eaLnBrk="1" fontAlgn="auto" hangingPunct="1">
              <a:spcAft>
                <a:spcPts val="0"/>
              </a:spcAft>
              <a:buClr>
                <a:schemeClr val="accent3"/>
              </a:buClr>
              <a:buFont typeface="Wingdings 2"/>
              <a:buNone/>
              <a:defRPr/>
            </a:pPr>
            <a:r>
              <a:rPr lang="en-US" sz="2800" dirty="0" smtClean="0">
                <a:solidFill>
                  <a:schemeClr val="accent2">
                    <a:lumMod val="75000"/>
                  </a:schemeClr>
                </a:solidFill>
              </a:rPr>
              <a:t>“Rewards can deliver a short-term boost – just as a jolt of caffeine can keep you cranking for a few more hours.  But the effect wears off – and, worse, can reduce a person’s longer-term motivation to continue the project.”</a:t>
            </a:r>
          </a:p>
          <a:p>
            <a:pPr marL="274320" indent="-274320" eaLnBrk="1" fontAlgn="auto" hangingPunct="1">
              <a:spcAft>
                <a:spcPts val="0"/>
              </a:spcAft>
              <a:buClr>
                <a:schemeClr val="accent3"/>
              </a:buClr>
              <a:buFont typeface="Wingdings 2"/>
              <a:buChar char=""/>
              <a:defRPr/>
            </a:pPr>
            <a:endParaRPr lang="en-US" dirty="0"/>
          </a:p>
        </p:txBody>
      </p:sp>
      <p:pic>
        <p:nvPicPr>
          <p:cNvPr id="36869" name="Picture 2" descr="Drive by Dan 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905000"/>
            <a:ext cx="28956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412163" cy="1143000"/>
          </a:xfrm>
        </p:spPr>
        <p:txBody>
          <a:bodyPr>
            <a:normAutofit fontScale="90000"/>
          </a:bodyPr>
          <a:lstStyle/>
          <a:p>
            <a:pPr eaLnBrk="1" fontAlgn="auto" hangingPunct="1">
              <a:spcAft>
                <a:spcPts val="0"/>
              </a:spcAft>
              <a:defRPr/>
            </a:pPr>
            <a:r>
              <a:rPr lang="en-US" b="1" dirty="0" smtClean="0"/>
              <a:t>Selecting the appropriate motivators…consider:</a:t>
            </a:r>
            <a:endParaRPr lang="en-US" dirty="0"/>
          </a:p>
        </p:txBody>
      </p:sp>
      <p:sp>
        <p:nvSpPr>
          <p:cNvPr id="3" name="Content Placeholder 2"/>
          <p:cNvSpPr>
            <a:spLocks noGrp="1"/>
          </p:cNvSpPr>
          <p:nvPr>
            <p:ph idx="1"/>
          </p:nvPr>
        </p:nvSpPr>
        <p:spPr>
          <a:xfrm>
            <a:off x="563563" y="2133600"/>
            <a:ext cx="8229600" cy="4389438"/>
          </a:xfrm>
        </p:spPr>
        <p:txBody>
          <a:bodyPr>
            <a:normAutofit/>
          </a:bodyPr>
          <a:lstStyle/>
          <a:p>
            <a:pPr marL="274320" indent="-274320" eaLnBrk="1" fontAlgn="auto" hangingPunct="1">
              <a:spcAft>
                <a:spcPts val="0"/>
              </a:spcAft>
              <a:buClr>
                <a:schemeClr val="accent3"/>
              </a:buClr>
              <a:buFont typeface="Wingdings 2"/>
              <a:buChar char=""/>
              <a:defRPr/>
            </a:pPr>
            <a:r>
              <a:rPr lang="en-US" sz="2800" dirty="0" smtClean="0">
                <a:solidFill>
                  <a:schemeClr val="accent5">
                    <a:lumMod val="50000"/>
                  </a:schemeClr>
                </a:solidFill>
              </a:rPr>
              <a:t>Asking the child</a:t>
            </a:r>
          </a:p>
          <a:p>
            <a:pPr marL="274320" indent="-274320" eaLnBrk="1" fontAlgn="auto" hangingPunct="1">
              <a:spcAft>
                <a:spcPts val="0"/>
              </a:spcAft>
              <a:buClr>
                <a:schemeClr val="accent3"/>
              </a:buClr>
              <a:buFont typeface="Wingdings 2"/>
              <a:buChar char=""/>
              <a:defRPr/>
            </a:pPr>
            <a:r>
              <a:rPr lang="en-US" sz="2800" dirty="0" smtClean="0">
                <a:solidFill>
                  <a:schemeClr val="accent5">
                    <a:lumMod val="50000"/>
                  </a:schemeClr>
                </a:solidFill>
              </a:rPr>
              <a:t>Observing the child’s motives &amp; behavior</a:t>
            </a:r>
          </a:p>
          <a:p>
            <a:pPr marL="274320" indent="-274320" eaLnBrk="1" fontAlgn="auto" hangingPunct="1">
              <a:spcAft>
                <a:spcPts val="0"/>
              </a:spcAft>
              <a:buClr>
                <a:schemeClr val="accent3"/>
              </a:buClr>
              <a:buFont typeface="Wingdings 2"/>
              <a:buChar char=""/>
              <a:defRPr/>
            </a:pPr>
            <a:r>
              <a:rPr lang="en-US" sz="2800" dirty="0" smtClean="0">
                <a:solidFill>
                  <a:schemeClr val="accent5">
                    <a:lumMod val="50000"/>
                  </a:schemeClr>
                </a:solidFill>
              </a:rPr>
              <a:t>Using what has worked in other situations with similar students</a:t>
            </a:r>
          </a:p>
          <a:p>
            <a:pPr marL="274320" indent="-274320" eaLnBrk="1" fontAlgn="auto" hangingPunct="1">
              <a:spcAft>
                <a:spcPts val="0"/>
              </a:spcAft>
              <a:buClr>
                <a:schemeClr val="accent3"/>
              </a:buClr>
              <a:buFont typeface="Wingdings 2"/>
              <a:buChar char=""/>
              <a:defRPr/>
            </a:pPr>
            <a:r>
              <a:rPr lang="en-US" sz="2800" dirty="0" smtClean="0">
                <a:solidFill>
                  <a:schemeClr val="accent5">
                    <a:lumMod val="50000"/>
                  </a:schemeClr>
                </a:solidFill>
              </a:rPr>
              <a:t>Giving students a choice of motivators</a:t>
            </a:r>
          </a:p>
          <a:p>
            <a:pPr marL="274320" indent="-274320" eaLnBrk="1" fontAlgn="auto" hangingPunct="1">
              <a:spcAft>
                <a:spcPts val="0"/>
              </a:spcAft>
              <a:buClr>
                <a:schemeClr val="accent3"/>
              </a:buClr>
              <a:buFont typeface="Wingdings 2"/>
              <a:buChar char=""/>
              <a:defRPr/>
            </a:pPr>
            <a:endParaRPr lang="en-US" sz="2800" dirty="0" smtClean="0">
              <a:solidFill>
                <a:schemeClr val="accent5">
                  <a:lumMod val="50000"/>
                </a:schemeClr>
              </a:solidFill>
            </a:endParaRPr>
          </a:p>
          <a:p>
            <a:pPr marL="274320" indent="-274320" eaLnBrk="1" fontAlgn="auto" hangingPunct="1">
              <a:spcAft>
                <a:spcPts val="0"/>
              </a:spcAft>
              <a:buClr>
                <a:schemeClr val="accent3"/>
              </a:buClr>
              <a:buFont typeface="Wingdings 2"/>
              <a:buNone/>
              <a:defRPr/>
            </a:pPr>
            <a:r>
              <a:rPr lang="en-US" sz="2800" dirty="0" smtClean="0">
                <a:solidFill>
                  <a:schemeClr val="accent5">
                    <a:lumMod val="50000"/>
                  </a:schemeClr>
                </a:solidFill>
              </a:rPr>
              <a:t>What are you rewarding? </a:t>
            </a:r>
          </a:p>
          <a:p>
            <a:pPr marL="274320" indent="-274320" eaLnBrk="1" fontAlgn="auto" hangingPunct="1">
              <a:spcAft>
                <a:spcPts val="0"/>
              </a:spcAft>
              <a:buClr>
                <a:schemeClr val="accent3"/>
              </a:buClr>
              <a:buFont typeface="Wingdings 2"/>
              <a:buNone/>
              <a:defRPr/>
            </a:pPr>
            <a:r>
              <a:rPr lang="en-US" sz="2800" dirty="0" smtClean="0">
                <a:solidFill>
                  <a:schemeClr val="accent5">
                    <a:lumMod val="50000"/>
                  </a:schemeClr>
                </a:solidFill>
              </a:rPr>
              <a:t>Problem-solving or routine (if-</a:t>
            </a:r>
            <a:r>
              <a:rPr lang="en-US" sz="2800" dirty="0" err="1" smtClean="0">
                <a:solidFill>
                  <a:schemeClr val="accent5">
                    <a:lumMod val="50000"/>
                  </a:schemeClr>
                </a:solidFill>
              </a:rPr>
              <a:t>thens</a:t>
            </a:r>
            <a:r>
              <a:rPr lang="en-US" sz="2800" dirty="0" smtClean="0">
                <a:solidFill>
                  <a:schemeClr val="accent5">
                    <a:lumMod val="50000"/>
                  </a:schemeClr>
                </a:solidFill>
              </a:rPr>
              <a:t>)</a:t>
            </a:r>
          </a:p>
        </p:txBody>
      </p:sp>
      <p:pic>
        <p:nvPicPr>
          <p:cNvPr id="37892" name="Picture 6" descr="MMj01630970000[1]"/>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3276600"/>
            <a:ext cx="2011363"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Give one, Get one!</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sz="3200" b="1" dirty="0" smtClean="0">
                <a:solidFill>
                  <a:schemeClr val="accent2">
                    <a:lumMod val="75000"/>
                  </a:schemeClr>
                </a:solidFill>
              </a:rPr>
              <a:t>Write down ONE motivation strategy  you find successful</a:t>
            </a:r>
          </a:p>
          <a:p>
            <a:pPr marL="274320" indent="-274320" eaLnBrk="1" fontAlgn="auto" hangingPunct="1">
              <a:spcAft>
                <a:spcPts val="0"/>
              </a:spcAft>
              <a:buClr>
                <a:schemeClr val="accent3"/>
              </a:buClr>
              <a:buFont typeface="Wingdings 2"/>
              <a:buChar char=""/>
              <a:defRPr/>
            </a:pPr>
            <a:r>
              <a:rPr lang="en-US" sz="3200" b="1" dirty="0" smtClean="0">
                <a:solidFill>
                  <a:schemeClr val="accent2">
                    <a:lumMod val="75000"/>
                  </a:schemeClr>
                </a:solidFill>
              </a:rPr>
              <a:t>Find a partner &amp; give one NEW idea &amp; get one NEW idea (write it down…)</a:t>
            </a:r>
          </a:p>
          <a:p>
            <a:pPr marL="274320" indent="-274320" eaLnBrk="1" fontAlgn="auto" hangingPunct="1">
              <a:spcAft>
                <a:spcPts val="0"/>
              </a:spcAft>
              <a:buClr>
                <a:schemeClr val="accent3"/>
              </a:buClr>
              <a:buFont typeface="Wingdings 2"/>
              <a:buChar char=""/>
              <a:defRPr/>
            </a:pPr>
            <a:r>
              <a:rPr lang="en-US" sz="3200" b="1" dirty="0" smtClean="0">
                <a:solidFill>
                  <a:schemeClr val="accent2">
                    <a:lumMod val="75000"/>
                  </a:schemeClr>
                </a:solidFill>
              </a:rPr>
              <a:t>Move to another partner &amp; repeat as long as the music continues</a:t>
            </a:r>
          </a:p>
          <a:p>
            <a:pPr marL="274320" indent="-274320" eaLnBrk="1" fontAlgn="auto" hangingPunct="1">
              <a:spcAft>
                <a:spcPts val="0"/>
              </a:spcAft>
              <a:buClr>
                <a:schemeClr val="accent3"/>
              </a:buClr>
              <a:buFont typeface="Wingdings 2"/>
              <a:buChar char=""/>
              <a:defRPr/>
            </a:pPr>
            <a:r>
              <a:rPr lang="en-US" sz="3200" b="1" dirty="0" smtClean="0">
                <a:solidFill>
                  <a:schemeClr val="accent2">
                    <a:lumMod val="75000"/>
                  </a:schemeClr>
                </a:solidFill>
              </a:rPr>
              <a:t>If neither of you have a new idea, CREATE one!</a:t>
            </a:r>
            <a:endParaRPr lang="en-US" sz="32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8"/>
          <p:cNvSpPr>
            <a:spLocks noGrp="1"/>
          </p:cNvSpPr>
          <p:nvPr>
            <p:ph type="body" sz="half" idx="2"/>
          </p:nvPr>
        </p:nvSpPr>
        <p:spPr>
          <a:xfrm>
            <a:off x="304800" y="2828925"/>
            <a:ext cx="2514600" cy="2179638"/>
          </a:xfrm>
        </p:spPr>
        <p:txBody>
          <a:bodyPr/>
          <a:lstStyle/>
          <a:p>
            <a:pPr algn="ctr" eaLnBrk="1" hangingPunct="1"/>
            <a:r>
              <a:rPr lang="en-US" sz="4800" smtClean="0">
                <a:solidFill>
                  <a:srgbClr val="C00000"/>
                </a:solidFill>
                <a:hlinkClick r:id="rId3" action="ppaction://hlinkfile"/>
              </a:rPr>
              <a:t>Rules and Routines</a:t>
            </a:r>
            <a:endParaRPr lang="en-US" sz="4800" smtClean="0">
              <a:solidFill>
                <a:srgbClr val="C00000"/>
              </a:solidFill>
            </a:endParaRPr>
          </a:p>
        </p:txBody>
      </p:sp>
      <p:sp>
        <p:nvSpPr>
          <p:cNvPr id="39939" name="Title 9"/>
          <p:cNvSpPr>
            <a:spLocks noGrp="1"/>
          </p:cNvSpPr>
          <p:nvPr>
            <p:ph type="title"/>
          </p:nvPr>
        </p:nvSpPr>
        <p:spPr>
          <a:xfrm>
            <a:off x="609600" y="1176338"/>
            <a:ext cx="2212975" cy="1582737"/>
          </a:xfrm>
        </p:spPr>
        <p:txBody>
          <a:bodyPr/>
          <a:lstStyle/>
          <a:p>
            <a:pPr eaLnBrk="1" hangingPunct="1"/>
            <a:r>
              <a:rPr lang="en-US" sz="3600" smtClean="0">
                <a:latin typeface="Century Gothic" pitchFamily="34" charset="0"/>
              </a:rPr>
              <a:t>Section 5</a:t>
            </a:r>
          </a:p>
        </p:txBody>
      </p:sp>
      <p:pic>
        <p:nvPicPr>
          <p:cNvPr id="39940" name="Picture 8" descr="http://www.sitcomsonline.com/photopost/data/790/abbott-and-costello-whos-on-first.jpg"/>
          <p:cNvPicPr>
            <a:picLocks noGrp="1" noChangeAspect="1" noChangeArrowheads="1"/>
          </p:cNvPicPr>
          <p:nvPr>
            <p:ph type="pic" idx="1"/>
          </p:nvPr>
        </p:nvPicPr>
        <p:blipFill>
          <a:blip r:embed="rId4" cstate="print">
            <a:extLst>
              <a:ext uri="{28A0092B-C50C-407E-A947-70E740481C1C}">
                <a14:useLocalDpi xmlns:a14="http://schemas.microsoft.com/office/drawing/2010/main" xmlns="" val="0"/>
              </a:ext>
            </a:extLst>
          </a:blip>
          <a:srcRect l="4391" r="4391"/>
          <a:stretch>
            <a:fillRect/>
          </a:stretch>
        </p:blipFill>
        <p:spPr>
          <a:xfrm>
            <a:off x="3471863" y="1422400"/>
            <a:ext cx="4618037" cy="3708400"/>
          </a:xfrm>
          <a:noFill/>
          <a:ln>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Rules &amp; Routines must be taught</a:t>
            </a:r>
            <a:endParaRPr lang="en-US" sz="1200" b="1" dirty="0"/>
          </a:p>
        </p:txBody>
      </p:sp>
      <p:sp>
        <p:nvSpPr>
          <p:cNvPr id="3" name="Content Placeholder 2"/>
          <p:cNvSpPr>
            <a:spLocks noGrp="1"/>
          </p:cNvSpPr>
          <p:nvPr>
            <p:ph idx="1"/>
          </p:nvPr>
        </p:nvSpPr>
        <p:spPr/>
        <p:txBody>
          <a:bodyPr>
            <a:normAutofit fontScale="92500" lnSpcReduction="10000"/>
          </a:bodyPr>
          <a:lstStyle/>
          <a:p>
            <a:pPr marL="742950" indent="-285750" eaLnBrk="1" fontAlgn="auto" hangingPunct="1">
              <a:spcBef>
                <a:spcPct val="50000"/>
              </a:spcBef>
              <a:spcAft>
                <a:spcPts val="0"/>
              </a:spcAft>
              <a:buClr>
                <a:srgbClr val="FF9900"/>
              </a:buClr>
              <a:buFont typeface="Wingdings 2"/>
              <a:buChar char=""/>
              <a:defRPr/>
            </a:pPr>
            <a:r>
              <a:rPr lang="en-US" sz="3600" b="1" dirty="0" smtClean="0">
                <a:solidFill>
                  <a:schemeClr val="accent2">
                    <a:lumMod val="75000"/>
                  </a:schemeClr>
                </a:solidFill>
                <a:effectLst>
                  <a:outerShdw blurRad="38100" dist="38100" dir="2700000" algn="tl">
                    <a:srgbClr val="808080"/>
                  </a:outerShdw>
                </a:effectLst>
                <a:latin typeface="Arial" charset="0"/>
              </a:rPr>
              <a:t>Rules:  Expected behaviors  “Expectations”</a:t>
            </a:r>
          </a:p>
          <a:p>
            <a:pPr marL="742950" indent="-285750" eaLnBrk="1" fontAlgn="auto" hangingPunct="1">
              <a:spcBef>
                <a:spcPct val="50000"/>
              </a:spcBef>
              <a:spcAft>
                <a:spcPts val="0"/>
              </a:spcAft>
              <a:buClr>
                <a:srgbClr val="FF9900"/>
              </a:buClr>
              <a:buFont typeface="Wingdings 2"/>
              <a:buChar char=""/>
              <a:defRPr/>
            </a:pPr>
            <a:r>
              <a:rPr lang="en-US" sz="3600" b="1" dirty="0" smtClean="0">
                <a:solidFill>
                  <a:schemeClr val="accent2">
                    <a:lumMod val="75000"/>
                  </a:schemeClr>
                </a:solidFill>
                <a:effectLst>
                  <a:outerShdw blurRad="38100" dist="38100" dir="2700000" algn="tl">
                    <a:srgbClr val="808080"/>
                  </a:outerShdw>
                </a:effectLst>
                <a:latin typeface="Arial" charset="0"/>
              </a:rPr>
              <a:t>Routines:  Daily procedures and processes that need to be taught and rehearsed in order to provide smooth, uninterrupted class operation</a:t>
            </a:r>
          </a:p>
          <a:p>
            <a:pPr marL="742950" indent="-285750" eaLnBrk="1" fontAlgn="auto" hangingPunct="1">
              <a:spcBef>
                <a:spcPct val="50000"/>
              </a:spcBef>
              <a:spcAft>
                <a:spcPts val="0"/>
              </a:spcAft>
              <a:buClr>
                <a:srgbClr val="FF9900"/>
              </a:buClr>
              <a:buFont typeface="Wingdings 2"/>
              <a:buChar char=""/>
              <a:defRPr/>
            </a:pPr>
            <a:r>
              <a:rPr lang="en-US" sz="3600" b="1" dirty="0" smtClean="0">
                <a:solidFill>
                  <a:schemeClr val="accent2">
                    <a:lumMod val="75000"/>
                  </a:schemeClr>
                </a:solidFill>
                <a:effectLst>
                  <a:outerShdw blurRad="38100" dist="38100" dir="2700000" algn="tl">
                    <a:srgbClr val="808080"/>
                  </a:outerShdw>
                </a:effectLst>
                <a:latin typeface="Arial" charset="0"/>
              </a:rPr>
              <a:t>Remember…GO SLOW TO GO FAST</a:t>
            </a:r>
          </a:p>
          <a:p>
            <a:pPr marL="274320" indent="-274320" eaLnBrk="1" fontAlgn="auto" hangingPunct="1">
              <a:spcAft>
                <a:spcPts val="0"/>
              </a:spcAft>
              <a:buClr>
                <a:schemeClr val="accent3"/>
              </a:buClr>
              <a:buFont typeface="Wingdings 2"/>
              <a:buChar char=""/>
              <a:defRPr/>
            </a:pPr>
            <a:endParaRPr lang="en-US" sz="36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704850"/>
            <a:ext cx="8229600" cy="819150"/>
          </a:xfrm>
        </p:spPr>
        <p:txBody>
          <a:bodyPr/>
          <a:lstStyle/>
          <a:p>
            <a:pPr eaLnBrk="1" hangingPunct="1"/>
            <a:r>
              <a:rPr lang="en-US" smtClean="0"/>
              <a:t>Keeping the peace…</a:t>
            </a:r>
          </a:p>
        </p:txBody>
      </p:sp>
      <p:sp>
        <p:nvSpPr>
          <p:cNvPr id="3" name="Content Placeholder 2"/>
          <p:cNvSpPr>
            <a:spLocks noGrp="1"/>
          </p:cNvSpPr>
          <p:nvPr>
            <p:ph idx="1"/>
          </p:nvPr>
        </p:nvSpPr>
        <p:spPr>
          <a:xfrm>
            <a:off x="457200" y="2438400"/>
            <a:ext cx="8229600" cy="3886200"/>
          </a:xfrm>
          <a:solidFill>
            <a:schemeClr val="accent2">
              <a:lumMod val="40000"/>
              <a:lumOff val="60000"/>
            </a:schemeClr>
          </a:solidFill>
        </p:spPr>
        <p:txBody>
          <a:bodyPr>
            <a:normAutofit lnSpcReduction="10000"/>
          </a:bodyPr>
          <a:lstStyle/>
          <a:p>
            <a:pPr marL="274320" indent="-274320" algn="ctr" eaLnBrk="1" fontAlgn="auto" hangingPunct="1">
              <a:spcAft>
                <a:spcPts val="0"/>
              </a:spcAft>
              <a:buClr>
                <a:schemeClr val="accent3"/>
              </a:buClr>
              <a:buFont typeface="Wingdings 2"/>
              <a:buNone/>
              <a:defRPr/>
            </a:pPr>
            <a:r>
              <a:rPr lang="en-US" sz="4400" b="1" dirty="0" smtClean="0">
                <a:solidFill>
                  <a:schemeClr val="accent2">
                    <a:lumMod val="75000"/>
                  </a:schemeClr>
                </a:solidFill>
              </a:rPr>
              <a:t>VOICE</a:t>
            </a:r>
          </a:p>
          <a:p>
            <a:pPr marL="274320" indent="-274320" algn="ctr" eaLnBrk="1" fontAlgn="auto" hangingPunct="1">
              <a:spcAft>
                <a:spcPts val="0"/>
              </a:spcAft>
              <a:buClr>
                <a:schemeClr val="accent3"/>
              </a:buClr>
              <a:buFont typeface="Wingdings 2"/>
              <a:buNone/>
              <a:defRPr/>
            </a:pPr>
            <a:r>
              <a:rPr lang="en-US" sz="4400" b="1" dirty="0" smtClean="0">
                <a:solidFill>
                  <a:schemeClr val="accent2">
                    <a:lumMod val="75000"/>
                  </a:schemeClr>
                </a:solidFill>
              </a:rPr>
              <a:t>+</a:t>
            </a:r>
          </a:p>
          <a:p>
            <a:pPr marL="274320" indent="-274320" algn="ctr" eaLnBrk="1" fontAlgn="auto" hangingPunct="1">
              <a:spcAft>
                <a:spcPts val="0"/>
              </a:spcAft>
              <a:buClr>
                <a:schemeClr val="accent3"/>
              </a:buClr>
              <a:buFont typeface="Wingdings 2"/>
              <a:buNone/>
              <a:defRPr/>
            </a:pPr>
            <a:r>
              <a:rPr lang="en-US" sz="4400" b="1" dirty="0" smtClean="0">
                <a:solidFill>
                  <a:schemeClr val="accent2">
                    <a:lumMod val="75000"/>
                  </a:schemeClr>
                </a:solidFill>
              </a:rPr>
              <a:t>CHOICE</a:t>
            </a:r>
          </a:p>
          <a:p>
            <a:pPr marL="274320" indent="-274320" algn="ctr" eaLnBrk="1" fontAlgn="auto" hangingPunct="1">
              <a:spcAft>
                <a:spcPts val="0"/>
              </a:spcAft>
              <a:buClr>
                <a:schemeClr val="accent3"/>
              </a:buClr>
              <a:buFont typeface="Wingdings 2"/>
              <a:buNone/>
              <a:defRPr/>
            </a:pPr>
            <a:r>
              <a:rPr lang="en-US" sz="4400" b="1" dirty="0" smtClean="0">
                <a:solidFill>
                  <a:schemeClr val="accent2">
                    <a:lumMod val="75000"/>
                  </a:schemeClr>
                </a:solidFill>
              </a:rPr>
              <a:t>=</a:t>
            </a:r>
          </a:p>
          <a:p>
            <a:pPr marL="274320" indent="-274320" algn="ctr" eaLnBrk="1" fontAlgn="auto" hangingPunct="1">
              <a:spcAft>
                <a:spcPts val="0"/>
              </a:spcAft>
              <a:buClr>
                <a:schemeClr val="accent3"/>
              </a:buClr>
              <a:buFont typeface="Wingdings 2"/>
              <a:buNone/>
              <a:defRPr/>
            </a:pPr>
            <a:r>
              <a:rPr lang="en-US" sz="4400" b="1" dirty="0" smtClean="0">
                <a:solidFill>
                  <a:schemeClr val="accent2">
                    <a:lumMod val="75000"/>
                  </a:schemeClr>
                </a:solidFill>
              </a:rPr>
              <a:t>LOYALTY!</a:t>
            </a:r>
            <a:endParaRPr lang="en-US" sz="4400" b="1" dirty="0">
              <a:solidFill>
                <a:schemeClr val="accent2">
                  <a:lumMod val="75000"/>
                </a:schemeClr>
              </a:solidFill>
            </a:endParaRPr>
          </a:p>
        </p:txBody>
      </p:sp>
      <p:pic>
        <p:nvPicPr>
          <p:cNvPr id="4198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2800" y="685800"/>
            <a:ext cx="16002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6600" b="1" dirty="0" smtClean="0"/>
              <a:t>Let’s talk about….</a:t>
            </a:r>
            <a:r>
              <a:rPr lang="en-US" sz="1100" b="1" dirty="0" smtClean="0"/>
              <a:t/>
            </a:r>
            <a:br>
              <a:rPr lang="en-US" sz="1100" b="1" dirty="0" smtClean="0"/>
            </a:br>
            <a:endParaRPr lang="en-US" sz="1100" b="1" dirty="0"/>
          </a:p>
        </p:txBody>
      </p:sp>
      <p:sp>
        <p:nvSpPr>
          <p:cNvPr id="3" name="Content Placeholder 2"/>
          <p:cNvSpPr>
            <a:spLocks noGrp="1"/>
          </p:cNvSpPr>
          <p:nvPr>
            <p:ph idx="1"/>
          </p:nvPr>
        </p:nvSpPr>
        <p:spPr>
          <a:xfrm>
            <a:off x="457200" y="1981200"/>
            <a:ext cx="8229600" cy="4343400"/>
          </a:xfrm>
        </p:spPr>
        <p:txBody>
          <a:bodyPr>
            <a:normAutofit lnSpcReduction="10000"/>
          </a:bodyPr>
          <a:lstStyle/>
          <a:p>
            <a:pPr algn="ctr" eaLnBrk="1" hangingPunct="1">
              <a:lnSpc>
                <a:spcPct val="80000"/>
              </a:lnSpc>
              <a:buFont typeface="Wingdings 2" pitchFamily="18" charset="2"/>
              <a:buNone/>
              <a:defRPr/>
            </a:pPr>
            <a:r>
              <a:rPr lang="en-US" sz="5100" smtClean="0">
                <a:solidFill>
                  <a:srgbClr val="B0105C"/>
                </a:solidFill>
              </a:rPr>
              <a:t>How do you</a:t>
            </a:r>
          </a:p>
          <a:p>
            <a:pPr algn="ctr" eaLnBrk="1" hangingPunct="1">
              <a:lnSpc>
                <a:spcPct val="80000"/>
              </a:lnSpc>
              <a:buFont typeface="Wingdings 2" pitchFamily="18" charset="2"/>
              <a:buNone/>
              <a:defRPr/>
            </a:pPr>
            <a:r>
              <a:rPr lang="en-US" sz="5100" smtClean="0">
                <a:solidFill>
                  <a:srgbClr val="B0105C"/>
                </a:solidFill>
                <a:hlinkClick r:id="rId3" action="ppaction://hlinkfile"/>
              </a:rPr>
              <a:t>establish</a:t>
            </a:r>
            <a:r>
              <a:rPr lang="en-US" sz="5100" smtClean="0">
                <a:solidFill>
                  <a:srgbClr val="B0105C"/>
                </a:solidFill>
              </a:rPr>
              <a:t> classroom rules or expectations?</a:t>
            </a:r>
          </a:p>
          <a:p>
            <a:pPr algn="ctr" eaLnBrk="1" hangingPunct="1">
              <a:lnSpc>
                <a:spcPct val="80000"/>
              </a:lnSpc>
              <a:buFont typeface="Wingdings 2" pitchFamily="18" charset="2"/>
              <a:buNone/>
              <a:defRPr/>
            </a:pPr>
            <a:r>
              <a:rPr lang="en-US" sz="2000" smtClean="0">
                <a:solidFill>
                  <a:srgbClr val="B0105C"/>
                </a:solidFill>
              </a:rPr>
              <a:t>  </a:t>
            </a:r>
            <a:r>
              <a:rPr lang="en-US" sz="5100" smtClean="0">
                <a:solidFill>
                  <a:srgbClr val="B0105C"/>
                </a:solidFill>
              </a:rPr>
              <a:t> </a:t>
            </a:r>
          </a:p>
          <a:p>
            <a:pPr algn="ctr" eaLnBrk="1" hangingPunct="1">
              <a:lnSpc>
                <a:spcPct val="80000"/>
              </a:lnSpc>
              <a:buFont typeface="Wingdings 2" pitchFamily="18" charset="2"/>
              <a:buNone/>
              <a:defRPr/>
            </a:pPr>
            <a:r>
              <a:rPr lang="en-US" sz="5100" smtClean="0">
                <a:solidFill>
                  <a:srgbClr val="B0105C"/>
                </a:solidFill>
              </a:rPr>
              <a:t>What are your </a:t>
            </a:r>
          </a:p>
          <a:p>
            <a:pPr algn="ctr" eaLnBrk="1" hangingPunct="1">
              <a:lnSpc>
                <a:spcPct val="80000"/>
              </a:lnSpc>
              <a:buFont typeface="Wingdings 2" pitchFamily="18" charset="2"/>
              <a:buNone/>
              <a:defRPr/>
            </a:pPr>
            <a:r>
              <a:rPr lang="en-US" sz="5100" smtClean="0">
                <a:solidFill>
                  <a:srgbClr val="B0105C"/>
                </a:solidFill>
              </a:rPr>
              <a:t>most important rules?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914400"/>
            <a:ext cx="8229600" cy="1143000"/>
          </a:xfrm>
        </p:spPr>
        <p:txBody>
          <a:bodyPr/>
          <a:lstStyle/>
          <a:p>
            <a:pPr eaLnBrk="1" hangingPunct="1"/>
            <a:r>
              <a:rPr lang="en-US" dirty="0" smtClean="0"/>
              <a:t>Mrs. McCollum’s </a:t>
            </a:r>
            <a:r>
              <a:rPr lang="en-US" dirty="0" smtClean="0">
                <a:hlinkClick r:id="rId3" action="ppaction://hlinkfile"/>
              </a:rPr>
              <a:t>Expectations</a:t>
            </a:r>
            <a:endParaRPr lang="en-US" dirty="0" smtClean="0"/>
          </a:p>
        </p:txBody>
      </p:sp>
      <p:pic>
        <p:nvPicPr>
          <p:cNvPr id="44035" name="Picture 7" descr="hand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6950" y="2686050"/>
            <a:ext cx="4362450" cy="287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a:ln>
            <a:miter lim="800000"/>
            <a:headEnd/>
            <a:tailEnd/>
          </a:ln>
        </p:spPr>
        <p:txBody>
          <a:bodyPr>
            <a:normAutofit fontScale="90000"/>
          </a:bodyPr>
          <a:lstStyle/>
          <a:p>
            <a:pPr eaLnBrk="1" fontAlgn="auto" hangingPunct="1">
              <a:spcAft>
                <a:spcPts val="0"/>
              </a:spcAft>
              <a:defRPr/>
            </a:pPr>
            <a:r>
              <a:rPr lang="en-US"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rPr>
              <a:t>Routines</a:t>
            </a:r>
            <a:r>
              <a:rPr lang="en-US" dirty="0" smtClean="0"/>
              <a:t>—establish &amp; practice a  </a:t>
            </a:r>
            <a:br>
              <a:rPr lang="en-US" dirty="0" smtClean="0"/>
            </a:br>
            <a:r>
              <a:rPr lang="en-US" dirty="0" smtClean="0"/>
              <a:t>clear procedure for:</a:t>
            </a:r>
            <a:endParaRPr lang="en-US" dirty="0"/>
          </a:p>
        </p:txBody>
      </p:sp>
      <p:sp>
        <p:nvSpPr>
          <p:cNvPr id="45059" name="Content Placeholder 2"/>
          <p:cNvSpPr>
            <a:spLocks noGrp="1"/>
          </p:cNvSpPr>
          <p:nvPr>
            <p:ph sz="half" idx="1"/>
          </p:nvPr>
        </p:nvSpPr>
        <p:spPr>
          <a:xfrm>
            <a:off x="457200" y="2166938"/>
            <a:ext cx="4038600" cy="4691062"/>
          </a:xfrm>
        </p:spPr>
        <p:txBody>
          <a:bodyPr/>
          <a:lstStyle/>
          <a:p>
            <a:pPr eaLnBrk="1" hangingPunct="1">
              <a:lnSpc>
                <a:spcPct val="80000"/>
              </a:lnSpc>
            </a:pPr>
            <a:r>
              <a:rPr lang="en-US" sz="2400" smtClean="0"/>
              <a:t>Passing papers</a:t>
            </a:r>
          </a:p>
          <a:p>
            <a:pPr eaLnBrk="1" hangingPunct="1">
              <a:lnSpc>
                <a:spcPct val="80000"/>
              </a:lnSpc>
            </a:pPr>
            <a:r>
              <a:rPr lang="en-US" sz="2400" smtClean="0"/>
              <a:t>Leaving for restroom</a:t>
            </a:r>
          </a:p>
          <a:p>
            <a:pPr eaLnBrk="1" hangingPunct="1">
              <a:lnSpc>
                <a:spcPct val="80000"/>
              </a:lnSpc>
            </a:pPr>
            <a:r>
              <a:rPr lang="en-US" sz="2400" smtClean="0"/>
              <a:t>Sharpening pencils</a:t>
            </a:r>
          </a:p>
          <a:p>
            <a:pPr eaLnBrk="1" hangingPunct="1">
              <a:lnSpc>
                <a:spcPct val="80000"/>
              </a:lnSpc>
            </a:pPr>
            <a:r>
              <a:rPr lang="en-US" sz="2400" smtClean="0"/>
              <a:t>Heading papers</a:t>
            </a:r>
          </a:p>
          <a:p>
            <a:pPr eaLnBrk="1" hangingPunct="1">
              <a:lnSpc>
                <a:spcPct val="80000"/>
              </a:lnSpc>
            </a:pPr>
            <a:r>
              <a:rPr lang="en-US" sz="2400" smtClean="0"/>
              <a:t>Getting supplies &amp; books</a:t>
            </a:r>
          </a:p>
          <a:p>
            <a:pPr eaLnBrk="1" hangingPunct="1">
              <a:lnSpc>
                <a:spcPct val="80000"/>
              </a:lnSpc>
            </a:pPr>
            <a:r>
              <a:rPr lang="en-US" sz="2400" smtClean="0"/>
              <a:t>Working in small groups</a:t>
            </a:r>
          </a:p>
          <a:p>
            <a:pPr eaLnBrk="1" hangingPunct="1">
              <a:lnSpc>
                <a:spcPct val="80000"/>
              </a:lnSpc>
            </a:pPr>
            <a:r>
              <a:rPr lang="en-US" sz="2400" smtClean="0"/>
              <a:t>Whole class discussions</a:t>
            </a:r>
          </a:p>
          <a:p>
            <a:pPr eaLnBrk="1" hangingPunct="1">
              <a:lnSpc>
                <a:spcPct val="80000"/>
              </a:lnSpc>
            </a:pPr>
            <a:r>
              <a:rPr lang="en-US" sz="2400" smtClean="0"/>
              <a:t>Tardies</a:t>
            </a:r>
          </a:p>
          <a:p>
            <a:pPr eaLnBrk="1" hangingPunct="1">
              <a:lnSpc>
                <a:spcPct val="80000"/>
              </a:lnSpc>
            </a:pPr>
            <a:r>
              <a:rPr lang="en-US" sz="2400" smtClean="0"/>
              <a:t>Lunch count/line/room</a:t>
            </a:r>
          </a:p>
          <a:p>
            <a:pPr eaLnBrk="1" hangingPunct="1">
              <a:lnSpc>
                <a:spcPct val="80000"/>
              </a:lnSpc>
            </a:pPr>
            <a:r>
              <a:rPr lang="en-US" sz="2400" smtClean="0">
                <a:sym typeface="Wingdings" pitchFamily="2" charset="2"/>
              </a:rPr>
              <a:t>Passing periods</a:t>
            </a:r>
          </a:p>
          <a:p>
            <a:pPr eaLnBrk="1" hangingPunct="1">
              <a:lnSpc>
                <a:spcPct val="80000"/>
              </a:lnSpc>
            </a:pPr>
            <a:r>
              <a:rPr lang="en-US" sz="2400" smtClean="0">
                <a:sym typeface="Wingdings" pitchFamily="2" charset="2"/>
              </a:rPr>
              <a:t>Class signals</a:t>
            </a:r>
            <a:endParaRPr lang="en-US" sz="2400" smtClean="0"/>
          </a:p>
          <a:p>
            <a:pPr eaLnBrk="1" hangingPunct="1">
              <a:lnSpc>
                <a:spcPct val="80000"/>
              </a:lnSpc>
            </a:pPr>
            <a:r>
              <a:rPr lang="en-US" sz="2400" smtClean="0"/>
              <a:t>Center Group Rotations</a:t>
            </a:r>
          </a:p>
        </p:txBody>
      </p:sp>
      <p:sp>
        <p:nvSpPr>
          <p:cNvPr id="45060" name="Content Placeholder 3"/>
          <p:cNvSpPr>
            <a:spLocks noGrp="1"/>
          </p:cNvSpPr>
          <p:nvPr>
            <p:ph sz="half" idx="2"/>
          </p:nvPr>
        </p:nvSpPr>
        <p:spPr>
          <a:xfrm>
            <a:off x="4648200" y="2133600"/>
            <a:ext cx="4038600" cy="4689475"/>
          </a:xfrm>
        </p:spPr>
        <p:txBody>
          <a:bodyPr/>
          <a:lstStyle/>
          <a:p>
            <a:pPr eaLnBrk="1" hangingPunct="1">
              <a:lnSpc>
                <a:spcPct val="80000"/>
              </a:lnSpc>
            </a:pPr>
            <a:r>
              <a:rPr lang="en-US" sz="2400" smtClean="0"/>
              <a:t>Dismissing class/before bell</a:t>
            </a:r>
          </a:p>
          <a:p>
            <a:pPr eaLnBrk="1" hangingPunct="1">
              <a:lnSpc>
                <a:spcPct val="80000"/>
              </a:lnSpc>
            </a:pPr>
            <a:r>
              <a:rPr lang="en-US" sz="2400" smtClean="0"/>
              <a:t>Where to put complete work</a:t>
            </a:r>
          </a:p>
          <a:p>
            <a:pPr eaLnBrk="1" hangingPunct="1">
              <a:lnSpc>
                <a:spcPct val="80000"/>
              </a:lnSpc>
            </a:pPr>
            <a:r>
              <a:rPr lang="en-US" sz="2400" smtClean="0"/>
              <a:t>What to do if done early</a:t>
            </a:r>
          </a:p>
          <a:p>
            <a:pPr eaLnBrk="1" hangingPunct="1">
              <a:lnSpc>
                <a:spcPct val="80000"/>
              </a:lnSpc>
            </a:pPr>
            <a:r>
              <a:rPr lang="en-US" sz="2400" smtClean="0"/>
              <a:t>Putting away materials</a:t>
            </a:r>
          </a:p>
          <a:p>
            <a:pPr eaLnBrk="1" hangingPunct="1">
              <a:lnSpc>
                <a:spcPct val="80000"/>
              </a:lnSpc>
            </a:pPr>
            <a:r>
              <a:rPr lang="en-US" sz="2400" smtClean="0"/>
              <a:t>Safety routines/drills</a:t>
            </a:r>
          </a:p>
          <a:p>
            <a:pPr eaLnBrk="1" hangingPunct="1">
              <a:lnSpc>
                <a:spcPct val="80000"/>
              </a:lnSpc>
            </a:pPr>
            <a:r>
              <a:rPr lang="en-US" sz="2400" smtClean="0"/>
              <a:t>During attendance</a:t>
            </a:r>
          </a:p>
          <a:p>
            <a:pPr eaLnBrk="1" hangingPunct="1">
              <a:lnSpc>
                <a:spcPct val="80000"/>
              </a:lnSpc>
            </a:pPr>
            <a:r>
              <a:rPr lang="en-US" sz="2400" smtClean="0"/>
              <a:t>How to start the day/bell ringers</a:t>
            </a:r>
          </a:p>
          <a:p>
            <a:pPr eaLnBrk="1" hangingPunct="1">
              <a:lnSpc>
                <a:spcPct val="80000"/>
              </a:lnSpc>
            </a:pPr>
            <a:r>
              <a:rPr lang="en-US" sz="2400" smtClean="0"/>
              <a:t>Playground</a:t>
            </a:r>
          </a:p>
          <a:p>
            <a:pPr eaLnBrk="1" hangingPunct="1">
              <a:lnSpc>
                <a:spcPct val="80000"/>
              </a:lnSpc>
            </a:pPr>
            <a:r>
              <a:rPr lang="en-US" sz="2400" smtClean="0"/>
              <a:t>Assemblies</a:t>
            </a:r>
          </a:p>
          <a:p>
            <a:pPr eaLnBrk="1" hangingPunct="1">
              <a:lnSpc>
                <a:spcPct val="80000"/>
              </a:lnSpc>
            </a:pPr>
            <a:r>
              <a:rPr lang="en-US" sz="2400" smtClean="0"/>
              <a:t>Lining Up</a:t>
            </a:r>
          </a:p>
          <a:p>
            <a:pPr eaLnBrk="1" hangingPunct="1">
              <a:lnSpc>
                <a:spcPct val="80000"/>
              </a:lnSpc>
            </a:pPr>
            <a:endParaRPr lang="en-US" sz="24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7543800" cy="5334000"/>
          </a:xfrm>
        </p:spPr>
        <p:txBody>
          <a:bodyPr>
            <a:normAutofit/>
          </a:bodyPr>
          <a:lstStyle/>
          <a:p>
            <a:pPr lvl="2" indent="-246888" algn="ctr" eaLnBrk="1" fontAlgn="auto" hangingPunct="1">
              <a:spcAft>
                <a:spcPts val="0"/>
              </a:spcAft>
              <a:buFont typeface="Wingdings 2"/>
              <a:buNone/>
              <a:defRPr/>
            </a:pPr>
            <a:r>
              <a:rPr lang="en-US" sz="3200" b="1" dirty="0" smtClean="0">
                <a:solidFill>
                  <a:schemeClr val="accent2">
                    <a:lumMod val="75000"/>
                  </a:schemeClr>
                </a:solidFill>
                <a:latin typeface="Apple Chancery"/>
              </a:rPr>
              <a:t>Make it a rule of life</a:t>
            </a:r>
          </a:p>
          <a:p>
            <a:pPr lvl="2" indent="-246888" algn="ctr" eaLnBrk="1" fontAlgn="auto" hangingPunct="1">
              <a:spcAft>
                <a:spcPts val="0"/>
              </a:spcAft>
              <a:buFont typeface="Wingdings 2"/>
              <a:buNone/>
              <a:defRPr/>
            </a:pPr>
            <a:r>
              <a:rPr lang="en-US" sz="3200" b="1" dirty="0" smtClean="0">
                <a:solidFill>
                  <a:schemeClr val="accent2">
                    <a:lumMod val="75000"/>
                  </a:schemeClr>
                </a:solidFill>
                <a:latin typeface="Apple Chancery"/>
              </a:rPr>
              <a:t>never to look back.</a:t>
            </a:r>
          </a:p>
          <a:p>
            <a:pPr lvl="2" indent="-246888" algn="ctr" eaLnBrk="1" fontAlgn="auto" hangingPunct="1">
              <a:spcAft>
                <a:spcPts val="0"/>
              </a:spcAft>
              <a:buFont typeface="Wingdings 2"/>
              <a:buNone/>
              <a:defRPr/>
            </a:pPr>
            <a:r>
              <a:rPr lang="en-US" sz="3200" b="1" dirty="0" smtClean="0">
                <a:solidFill>
                  <a:schemeClr val="accent2">
                    <a:lumMod val="75000"/>
                  </a:schemeClr>
                </a:solidFill>
                <a:latin typeface="Apple Chancery"/>
              </a:rPr>
              <a:t>Regret is an appalling waste of energy; you can’t build it; it’s only good for wallowing in.</a:t>
            </a:r>
          </a:p>
          <a:p>
            <a:pPr marL="1188720" lvl="3" indent="-210312" algn="ctr" eaLnBrk="1" fontAlgn="auto" hangingPunct="1">
              <a:spcAft>
                <a:spcPts val="0"/>
              </a:spcAft>
              <a:buClr>
                <a:schemeClr val="accent3"/>
              </a:buClr>
              <a:buFont typeface="Wingdings 2"/>
              <a:buNone/>
              <a:defRPr/>
            </a:pPr>
            <a:r>
              <a:rPr lang="en-US" sz="3200" b="1" dirty="0" smtClean="0">
                <a:solidFill>
                  <a:schemeClr val="accent2">
                    <a:lumMod val="75000"/>
                  </a:schemeClr>
                </a:solidFill>
                <a:latin typeface="Apple Chancery"/>
              </a:rPr>
              <a:t>	</a:t>
            </a:r>
          </a:p>
          <a:p>
            <a:pPr marL="1188720" lvl="3" indent="-210312" algn="ctr" eaLnBrk="1" fontAlgn="auto" hangingPunct="1">
              <a:spcAft>
                <a:spcPts val="0"/>
              </a:spcAft>
              <a:buClr>
                <a:schemeClr val="accent3"/>
              </a:buClr>
              <a:buFont typeface="Wingdings 2"/>
              <a:buNone/>
              <a:defRPr/>
            </a:pPr>
            <a:r>
              <a:rPr lang="en-US" sz="2800" b="1" dirty="0" smtClean="0">
                <a:solidFill>
                  <a:schemeClr val="accent2">
                    <a:lumMod val="75000"/>
                  </a:schemeClr>
                </a:solidFill>
                <a:latin typeface="Apple Chancery"/>
              </a:rPr>
              <a:t>	Katherine Mansfield,  Writer  </a:t>
            </a:r>
          </a:p>
          <a:p>
            <a:pPr marL="1188720" lvl="3" indent="-210312" algn="ctr" eaLnBrk="1" fontAlgn="auto" hangingPunct="1">
              <a:spcAft>
                <a:spcPts val="0"/>
              </a:spcAft>
              <a:buClr>
                <a:schemeClr val="accent3"/>
              </a:buClr>
              <a:buFont typeface="Wingdings 2"/>
              <a:buNone/>
              <a:defRPr/>
            </a:pPr>
            <a:r>
              <a:rPr lang="en-US" sz="2800" b="1" dirty="0" smtClean="0">
                <a:solidFill>
                  <a:schemeClr val="accent2">
                    <a:lumMod val="75000"/>
                  </a:schemeClr>
                </a:solidFill>
                <a:latin typeface="Apple Chancery"/>
              </a:rPr>
              <a:t>(1888-1923)</a:t>
            </a:r>
          </a:p>
          <a:p>
            <a:pPr marL="274320" indent="-274320" eaLnBrk="1" fontAlgn="auto" hangingPunct="1">
              <a:spcAft>
                <a:spcPts val="0"/>
              </a:spcAft>
              <a:buClr>
                <a:schemeClr val="accent3"/>
              </a:buClr>
              <a:buFont typeface="Wingdings 2"/>
              <a:buNone/>
              <a:defRPr/>
            </a:pPr>
            <a:endParaRPr lang="en-US" dirty="0"/>
          </a:p>
        </p:txBody>
      </p:sp>
      <p:pic>
        <p:nvPicPr>
          <p:cNvPr id="4608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5486400"/>
            <a:ext cx="6019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3" descr="Picture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2588" y="1481138"/>
            <a:ext cx="8031162" cy="423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1" name="Picture 2" descr="C:\Documents and Settings\jvyduna\Desktop\iphon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27850" y="2989263"/>
            <a:ext cx="2216150" cy="3868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2" name="Title 1"/>
          <p:cNvSpPr>
            <a:spLocks noGrp="1"/>
          </p:cNvSpPr>
          <p:nvPr>
            <p:ph type="title"/>
          </p:nvPr>
        </p:nvSpPr>
        <p:spPr/>
        <p:txBody>
          <a:bodyPr/>
          <a:lstStyle/>
          <a:p>
            <a:pPr eaLnBrk="1" hangingPunct="1"/>
            <a:r>
              <a:rPr lang="en-US" smtClean="0"/>
              <a:t>How To Vote via Poll4.com</a:t>
            </a:r>
          </a:p>
        </p:txBody>
      </p:sp>
      <p:sp>
        <p:nvSpPr>
          <p:cNvPr id="12293" name="TextBox 5"/>
          <p:cNvSpPr txBox="1">
            <a:spLocks noChangeArrowheads="1"/>
          </p:cNvSpPr>
          <p:nvPr/>
        </p:nvSpPr>
        <p:spPr bwMode="auto">
          <a:xfrm>
            <a:off x="1028700" y="6192838"/>
            <a:ext cx="54641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alibri" pitchFamily="34" charset="0"/>
              </a:rPr>
              <a:t>Capitalization doesn’t matter, but spaces and spelling do</a:t>
            </a:r>
          </a:p>
        </p:txBody>
      </p:sp>
      <p:sp>
        <p:nvSpPr>
          <p:cNvPr id="12294" name="TextBox 6"/>
          <p:cNvSpPr txBox="1">
            <a:spLocks noChangeArrowheads="1"/>
          </p:cNvSpPr>
          <p:nvPr/>
        </p:nvSpPr>
        <p:spPr bwMode="auto">
          <a:xfrm>
            <a:off x="387350" y="6207125"/>
            <a:ext cx="482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latin typeface="Calibri" pitchFamily="34" charset="0"/>
              </a:rPr>
              <a:t>TIP</a:t>
            </a:r>
          </a:p>
        </p:txBody>
      </p:sp>
      <p:cxnSp>
        <p:nvCxnSpPr>
          <p:cNvPr id="9" name="Straight Connector 8"/>
          <p:cNvCxnSpPr/>
          <p:nvPr/>
        </p:nvCxnSpPr>
        <p:spPr>
          <a:xfrm rot="5400000">
            <a:off x="688975" y="6361113"/>
            <a:ext cx="627063" cy="1587"/>
          </a:xfrm>
          <a:prstGeom prst="line">
            <a:avLst/>
          </a:prstGeom>
        </p:spPr>
        <p:style>
          <a:lnRef idx="2">
            <a:schemeClr val="accent1"/>
          </a:lnRef>
          <a:fillRef idx="0">
            <a:schemeClr val="accent1"/>
          </a:fillRef>
          <a:effectRef idx="1">
            <a:schemeClr val="accent1"/>
          </a:effectRef>
          <a:fontRef idx="minor">
            <a:schemeClr val="tx1"/>
          </a:fontRef>
        </p:style>
      </p:cxnSp>
      <p:sp>
        <p:nvSpPr>
          <p:cNvPr id="12296" name="TextBox 30"/>
          <p:cNvSpPr txBox="1">
            <a:spLocks noChangeArrowheads="1"/>
          </p:cNvSpPr>
          <p:nvPr/>
        </p:nvSpPr>
        <p:spPr bwMode="auto">
          <a:xfrm rot="2059704">
            <a:off x="6704013" y="1614488"/>
            <a:ext cx="19716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a:solidFill>
                  <a:srgbClr val="00B050"/>
                </a:solidFill>
                <a:latin typeface="Calibri" pitchFamily="34" charset="0"/>
              </a:rPr>
              <a:t>EXAMPLE</a:t>
            </a:r>
          </a:p>
        </p:txBody>
      </p:sp>
      <p:sp>
        <p:nvSpPr>
          <p:cNvPr id="12" name="Rectangle 11"/>
          <p:cNvSpPr/>
          <p:nvPr/>
        </p:nvSpPr>
        <p:spPr>
          <a:xfrm>
            <a:off x="1028700" y="2346325"/>
            <a:ext cx="1317625" cy="2636838"/>
          </a:xfrm>
          <a:prstGeom prst="rect">
            <a:avLst/>
          </a:prstGeom>
          <a:ln w="76200">
            <a:solidFill>
              <a:srgbClr val="00B05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3" name="Straight Connector 12"/>
          <p:cNvCxnSpPr>
            <a:stCxn id="12" idx="3"/>
          </p:cNvCxnSpPr>
          <p:nvPr/>
        </p:nvCxnSpPr>
        <p:spPr>
          <a:xfrm>
            <a:off x="2346325" y="3665538"/>
            <a:ext cx="4999038" cy="1119187"/>
          </a:xfrm>
          <a:prstGeom prst="line">
            <a:avLst/>
          </a:prstGeom>
          <a:ln w="76200">
            <a:solidFill>
              <a:srgbClr val="00B050"/>
            </a:solidFill>
            <a:tailEnd type="triangle" w="med"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704850"/>
            <a:ext cx="8229600" cy="819150"/>
          </a:xfrm>
        </p:spPr>
        <p:txBody>
          <a:bodyPr/>
          <a:lstStyle/>
          <a:p>
            <a:pPr eaLnBrk="1" hangingPunct="1"/>
            <a:r>
              <a:rPr lang="en-US" sz="3600" b="1" smtClean="0"/>
              <a:t>Provide CLEAR FEEDBACK ASAP:</a:t>
            </a:r>
          </a:p>
        </p:txBody>
      </p:sp>
      <p:sp>
        <p:nvSpPr>
          <p:cNvPr id="3" name="Content Placeholder 2"/>
          <p:cNvSpPr>
            <a:spLocks noGrp="1"/>
          </p:cNvSpPr>
          <p:nvPr>
            <p:ph idx="1"/>
          </p:nvPr>
        </p:nvSpPr>
        <p:spPr>
          <a:solidFill>
            <a:schemeClr val="accent2">
              <a:lumMod val="40000"/>
              <a:lumOff val="60000"/>
            </a:schemeClr>
          </a:solidFill>
        </p:spPr>
        <p:txBody>
          <a:bodyPr>
            <a:noAutofit/>
          </a:bodyPr>
          <a:lstStyle/>
          <a:p>
            <a:pPr marL="274320" indent="-274320" algn="ctr" eaLnBrk="1" fontAlgn="auto" hangingPunct="1">
              <a:spcAft>
                <a:spcPts val="0"/>
              </a:spcAft>
              <a:buClr>
                <a:schemeClr val="accent3"/>
              </a:buClr>
              <a:buFont typeface="Wingdings 2"/>
              <a:buNone/>
              <a:defRPr/>
            </a:pPr>
            <a:r>
              <a:rPr lang="en-US" sz="4400" b="1" dirty="0" smtClean="0">
                <a:solidFill>
                  <a:schemeClr val="accent2">
                    <a:lumMod val="75000"/>
                  </a:schemeClr>
                </a:solidFill>
              </a:rPr>
              <a:t>Do it:</a:t>
            </a:r>
          </a:p>
          <a:p>
            <a:pPr marL="274320" indent="-274320" algn="ctr" eaLnBrk="1" fontAlgn="auto" hangingPunct="1">
              <a:spcAft>
                <a:spcPts val="0"/>
              </a:spcAft>
              <a:buClr>
                <a:schemeClr val="accent3"/>
              </a:buClr>
              <a:buFont typeface="Wingdings 2"/>
              <a:buNone/>
              <a:defRPr/>
            </a:pPr>
            <a:r>
              <a:rPr lang="en-US" sz="4400" b="1" dirty="0" smtClean="0">
                <a:solidFill>
                  <a:schemeClr val="accent2">
                    <a:lumMod val="75000"/>
                  </a:schemeClr>
                </a:solidFill>
              </a:rPr>
              <a:t>QUIETY</a:t>
            </a:r>
          </a:p>
          <a:p>
            <a:pPr marL="274320" indent="-274320" algn="ctr" eaLnBrk="1" fontAlgn="auto" hangingPunct="1">
              <a:spcAft>
                <a:spcPts val="0"/>
              </a:spcAft>
              <a:buClr>
                <a:schemeClr val="accent3"/>
              </a:buClr>
              <a:buFont typeface="Wingdings 2"/>
              <a:buNone/>
              <a:defRPr/>
            </a:pPr>
            <a:r>
              <a:rPr lang="en-US" sz="4400" b="1" dirty="0" smtClean="0">
                <a:solidFill>
                  <a:schemeClr val="accent2">
                    <a:lumMod val="75000"/>
                  </a:schemeClr>
                </a:solidFill>
              </a:rPr>
              <a:t>CALMLY</a:t>
            </a:r>
          </a:p>
          <a:p>
            <a:pPr marL="274320" indent="-274320" algn="ctr" eaLnBrk="1" fontAlgn="auto" hangingPunct="1">
              <a:spcAft>
                <a:spcPts val="0"/>
              </a:spcAft>
              <a:buClr>
                <a:schemeClr val="accent3"/>
              </a:buClr>
              <a:buFont typeface="Wingdings 2"/>
              <a:buNone/>
              <a:defRPr/>
            </a:pPr>
            <a:r>
              <a:rPr lang="en-US" sz="4400" b="1" dirty="0" smtClean="0">
                <a:solidFill>
                  <a:schemeClr val="accent2">
                    <a:lumMod val="75000"/>
                  </a:schemeClr>
                </a:solidFill>
              </a:rPr>
              <a:t>PRIVATELY</a:t>
            </a:r>
          </a:p>
          <a:p>
            <a:pPr marL="274320" indent="-274320" algn="ctr" eaLnBrk="1" fontAlgn="auto" hangingPunct="1">
              <a:spcAft>
                <a:spcPts val="0"/>
              </a:spcAft>
              <a:buClr>
                <a:schemeClr val="accent3"/>
              </a:buClr>
              <a:buFont typeface="Wingdings 2"/>
              <a:buNone/>
              <a:defRPr/>
            </a:pPr>
            <a:r>
              <a:rPr lang="en-US" sz="4400" b="1" dirty="0" smtClean="0">
                <a:solidFill>
                  <a:schemeClr val="accent2">
                    <a:lumMod val="75000"/>
                  </a:schemeClr>
                </a:solidFill>
              </a:rPr>
              <a:t>Every time you can!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Because the goals for intervention should always be…</a:t>
            </a:r>
            <a:endParaRPr lang="en-US" dirty="0"/>
          </a:p>
        </p:txBody>
      </p:sp>
      <p:sp>
        <p:nvSpPr>
          <p:cNvPr id="3" name="Content Placeholder 2"/>
          <p:cNvSpPr>
            <a:spLocks noGrp="1"/>
          </p:cNvSpPr>
          <p:nvPr>
            <p:ph idx="1"/>
          </p:nvPr>
        </p:nvSpPr>
        <p:spPr/>
        <p:txBody>
          <a:bodyPr>
            <a:noAutofit/>
          </a:bodyPr>
          <a:lstStyle/>
          <a:p>
            <a:pPr marL="274320" indent="-274320" eaLnBrk="1" fontAlgn="auto" hangingPunct="1">
              <a:spcAft>
                <a:spcPts val="0"/>
              </a:spcAft>
              <a:buClr>
                <a:schemeClr val="accent3"/>
              </a:buClr>
              <a:buFont typeface="Wingdings 2"/>
              <a:buChar char=""/>
              <a:defRPr/>
            </a:pPr>
            <a:r>
              <a:rPr lang="en-US" sz="4000" dirty="0" smtClean="0">
                <a:solidFill>
                  <a:schemeClr val="accent2">
                    <a:lumMod val="75000"/>
                  </a:schemeClr>
                </a:solidFill>
              </a:rPr>
              <a:t>EM3</a:t>
            </a:r>
          </a:p>
          <a:p>
            <a:pPr marL="1463040" lvl="4" indent="-210312" eaLnBrk="1" fontAlgn="auto" hangingPunct="1">
              <a:spcAft>
                <a:spcPts val="0"/>
              </a:spcAft>
              <a:buClr>
                <a:schemeClr val="accent4"/>
              </a:buClr>
              <a:buFont typeface="Wingdings 2"/>
              <a:buChar char=""/>
              <a:defRPr/>
            </a:pPr>
            <a:r>
              <a:rPr lang="en-US" sz="3400" dirty="0" smtClean="0">
                <a:solidFill>
                  <a:schemeClr val="accent2">
                    <a:lumMod val="75000"/>
                  </a:schemeClr>
                </a:solidFill>
              </a:rPr>
              <a:t>Eliminate</a:t>
            </a:r>
          </a:p>
          <a:p>
            <a:pPr marL="1463040" lvl="4" indent="-210312" eaLnBrk="1" fontAlgn="auto" hangingPunct="1">
              <a:spcAft>
                <a:spcPts val="0"/>
              </a:spcAft>
              <a:buClr>
                <a:schemeClr val="accent4"/>
              </a:buClr>
              <a:buFont typeface="Wingdings 2"/>
              <a:buChar char=""/>
              <a:defRPr/>
            </a:pPr>
            <a:r>
              <a:rPr lang="en-US" sz="3400" dirty="0" smtClean="0">
                <a:solidFill>
                  <a:schemeClr val="accent2">
                    <a:lumMod val="75000"/>
                  </a:schemeClr>
                </a:solidFill>
              </a:rPr>
              <a:t>Maintain</a:t>
            </a:r>
          </a:p>
          <a:p>
            <a:pPr marL="1463040" lvl="4" indent="-210312" eaLnBrk="1" fontAlgn="auto" hangingPunct="1">
              <a:spcAft>
                <a:spcPts val="0"/>
              </a:spcAft>
              <a:buClr>
                <a:schemeClr val="accent4"/>
              </a:buClr>
              <a:buFont typeface="Wingdings 2"/>
              <a:buChar char=""/>
              <a:defRPr/>
            </a:pPr>
            <a:r>
              <a:rPr lang="en-US" sz="3400" dirty="0" smtClean="0">
                <a:solidFill>
                  <a:schemeClr val="accent2">
                    <a:lumMod val="75000"/>
                  </a:schemeClr>
                </a:solidFill>
              </a:rPr>
              <a:t>Minimize</a:t>
            </a:r>
          </a:p>
          <a:p>
            <a:pPr marL="1463040" lvl="4" indent="-210312" eaLnBrk="1" fontAlgn="auto" hangingPunct="1">
              <a:spcAft>
                <a:spcPts val="0"/>
              </a:spcAft>
              <a:buClr>
                <a:schemeClr val="accent4"/>
              </a:buClr>
              <a:buFont typeface="Wingdings 2"/>
              <a:buChar char=""/>
              <a:defRPr/>
            </a:pPr>
            <a:r>
              <a:rPr lang="en-US" sz="3400" dirty="0" smtClean="0">
                <a:solidFill>
                  <a:schemeClr val="accent2">
                    <a:lumMod val="75000"/>
                  </a:schemeClr>
                </a:solidFill>
              </a:rPr>
              <a:t>Momentum-</a:t>
            </a:r>
            <a:r>
              <a:rPr lang="en-US" sz="3400" dirty="0" err="1" smtClean="0">
                <a:solidFill>
                  <a:schemeClr val="accent2">
                    <a:lumMod val="75000"/>
                  </a:schemeClr>
                </a:solidFill>
              </a:rPr>
              <a:t>ize</a:t>
            </a:r>
            <a:endParaRPr lang="en-US" sz="3400" dirty="0" smtClean="0">
              <a:solidFill>
                <a:schemeClr val="accent2">
                  <a:lumMod val="75000"/>
                </a:schemeClr>
              </a:solidFill>
            </a:endParaRPr>
          </a:p>
          <a:p>
            <a:pPr marL="1463040" lvl="4" indent="-210312" eaLnBrk="1" fontAlgn="auto" hangingPunct="1">
              <a:spcAft>
                <a:spcPts val="0"/>
              </a:spcAft>
              <a:buClr>
                <a:schemeClr val="accent4"/>
              </a:buClr>
              <a:buFont typeface="Wingdings 2"/>
              <a:buNone/>
              <a:defRPr/>
            </a:pPr>
            <a:endParaRPr lang="en-US" sz="3400" dirty="0">
              <a:solidFill>
                <a:schemeClr val="accent2">
                  <a:lumMod val="75000"/>
                </a:schemeClr>
              </a:solidFill>
            </a:endParaRPr>
          </a:p>
        </p:txBody>
      </p:sp>
      <p:pic>
        <p:nvPicPr>
          <p:cNvPr id="48132" name="Picture 3" descr="stuff 1.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5400" y="3124200"/>
            <a:ext cx="3175000" cy="233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9"/>
          <p:cNvSpPr>
            <a:spLocks noGrp="1"/>
          </p:cNvSpPr>
          <p:nvPr>
            <p:ph type="title"/>
          </p:nvPr>
        </p:nvSpPr>
        <p:spPr>
          <a:xfrm>
            <a:off x="609600" y="1176338"/>
            <a:ext cx="2212975" cy="1582737"/>
          </a:xfrm>
        </p:spPr>
        <p:txBody>
          <a:bodyPr/>
          <a:lstStyle/>
          <a:p>
            <a:pPr eaLnBrk="1" hangingPunct="1"/>
            <a:r>
              <a:rPr lang="en-US" sz="3600" smtClean="0">
                <a:latin typeface="Century Gothic" pitchFamily="34" charset="0"/>
              </a:rPr>
              <a:t>Section 6</a:t>
            </a:r>
          </a:p>
        </p:txBody>
      </p:sp>
      <p:sp>
        <p:nvSpPr>
          <p:cNvPr id="49155" name="Text Placeholder 8"/>
          <p:cNvSpPr>
            <a:spLocks noGrp="1"/>
          </p:cNvSpPr>
          <p:nvPr>
            <p:ph type="body" sz="half" idx="2"/>
          </p:nvPr>
        </p:nvSpPr>
        <p:spPr>
          <a:xfrm>
            <a:off x="152400" y="2828925"/>
            <a:ext cx="2667000" cy="2179638"/>
          </a:xfrm>
        </p:spPr>
        <p:txBody>
          <a:bodyPr/>
          <a:lstStyle/>
          <a:p>
            <a:pPr algn="ctr" eaLnBrk="1" hangingPunct="1"/>
            <a:r>
              <a:rPr lang="en-US" sz="4000" smtClean="0">
                <a:solidFill>
                  <a:srgbClr val="C00000"/>
                </a:solidFill>
              </a:rPr>
              <a:t>Smoothly Flowing</a:t>
            </a:r>
          </a:p>
          <a:p>
            <a:pPr algn="ctr" eaLnBrk="1" hangingPunct="1"/>
            <a:r>
              <a:rPr lang="en-US" sz="4000" smtClean="0">
                <a:solidFill>
                  <a:srgbClr val="C00000"/>
                </a:solidFill>
              </a:rPr>
              <a:t>Classrooms</a:t>
            </a:r>
          </a:p>
        </p:txBody>
      </p:sp>
      <p:pic>
        <p:nvPicPr>
          <p:cNvPr id="49156" name="Picture 2" descr="http://peachx.com/comics/2010-02-27-Bad%20Students.jpg"/>
          <p:cNvPicPr>
            <a:picLocks noGrp="1" noChangeAspect="1" noChangeArrowheads="1"/>
          </p:cNvPicPr>
          <p:nvPr>
            <p:ph type="pic" idx="1"/>
          </p:nvPr>
        </p:nvPicPr>
        <p:blipFill>
          <a:blip r:embed="rId3" cstate="print">
            <a:extLst>
              <a:ext uri="{28A0092B-C50C-407E-A947-70E740481C1C}">
                <a14:useLocalDpi xmlns:a14="http://schemas.microsoft.com/office/drawing/2010/main" xmlns="" val="0"/>
              </a:ext>
            </a:extLst>
          </a:blip>
          <a:srcRect t="7442" b="7442"/>
          <a:stretch>
            <a:fillRect/>
          </a:stretch>
        </p:blipFill>
        <p:spPr>
          <a:xfrm rot="420000">
            <a:off x="3486150" y="1200150"/>
            <a:ext cx="4618038" cy="3930650"/>
          </a:xfrm>
          <a:noFill/>
          <a:ln>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normAutofit fontScale="90000"/>
          </a:bodyPr>
          <a:lstStyle/>
          <a:p>
            <a:pPr eaLnBrk="1" fontAlgn="auto" hangingPunct="1">
              <a:spcAft>
                <a:spcPts val="0"/>
              </a:spcAft>
              <a:defRPr/>
            </a:pPr>
            <a:r>
              <a:rPr lang="en-US" dirty="0" smtClean="0"/>
              <a:t>Hints &amp; Tips:</a:t>
            </a:r>
            <a:endParaRPr lang="en-US" dirty="0"/>
          </a:p>
        </p:txBody>
      </p:sp>
      <p:sp>
        <p:nvSpPr>
          <p:cNvPr id="3" name="Content Placeholder 2"/>
          <p:cNvSpPr>
            <a:spLocks noGrp="1"/>
          </p:cNvSpPr>
          <p:nvPr>
            <p:ph idx="1"/>
          </p:nvPr>
        </p:nvSpPr>
        <p:spPr>
          <a:xfrm>
            <a:off x="457200" y="1447800"/>
            <a:ext cx="8229600" cy="4876800"/>
          </a:xfrm>
        </p:spPr>
        <p:txBody>
          <a:bodyPr>
            <a:noAutofit/>
          </a:bodyPr>
          <a:lstStyle/>
          <a:p>
            <a:pPr marL="274320" indent="-274320" eaLnBrk="1" fontAlgn="auto" hangingPunct="1">
              <a:spcAft>
                <a:spcPts val="0"/>
              </a:spcAft>
              <a:buClr>
                <a:schemeClr val="accent3"/>
              </a:buClr>
              <a:buFont typeface="Wingdings 2"/>
              <a:buChar char=""/>
              <a:defRPr/>
            </a:pPr>
            <a:r>
              <a:rPr lang="en-US" sz="3200" b="1" dirty="0" smtClean="0">
                <a:solidFill>
                  <a:schemeClr val="accent2">
                    <a:lumMod val="75000"/>
                  </a:schemeClr>
                </a:solidFill>
              </a:rPr>
              <a:t>Use signals…consistently</a:t>
            </a:r>
          </a:p>
          <a:p>
            <a:pPr marL="274320" indent="-274320" eaLnBrk="1" fontAlgn="auto" hangingPunct="1">
              <a:spcAft>
                <a:spcPts val="0"/>
              </a:spcAft>
              <a:buClr>
                <a:schemeClr val="accent3"/>
              </a:buClr>
              <a:buFont typeface="Wingdings 2"/>
              <a:buChar char=""/>
              <a:defRPr/>
            </a:pPr>
            <a:r>
              <a:rPr lang="en-US" sz="3200" b="1" dirty="0" smtClean="0">
                <a:solidFill>
                  <a:schemeClr val="accent2">
                    <a:lumMod val="75000"/>
                  </a:schemeClr>
                </a:solidFill>
              </a:rPr>
              <a:t>Directions…plan them ahead of time:</a:t>
            </a:r>
          </a:p>
          <a:p>
            <a:pPr marL="640080" lvl="1" indent="-246888" eaLnBrk="1" fontAlgn="auto" hangingPunct="1">
              <a:lnSpc>
                <a:spcPct val="75000"/>
              </a:lnSpc>
              <a:spcAft>
                <a:spcPts val="0"/>
              </a:spcAft>
              <a:buClr>
                <a:schemeClr val="folHlink"/>
              </a:buClr>
              <a:buFont typeface="Wingdings" pitchFamily="2" charset="2"/>
              <a:buChar char="q"/>
              <a:defRPr/>
            </a:pPr>
            <a:endParaRPr lang="en-US" sz="1600" b="1" dirty="0" smtClean="0">
              <a:solidFill>
                <a:schemeClr val="accent2">
                  <a:lumMod val="75000"/>
                </a:schemeClr>
              </a:solidFill>
            </a:endParaRPr>
          </a:p>
          <a:p>
            <a:pPr marL="640080" lvl="1" indent="-246888" eaLnBrk="1" fontAlgn="auto" hangingPunct="1">
              <a:lnSpc>
                <a:spcPct val="75000"/>
              </a:lnSpc>
              <a:spcAft>
                <a:spcPts val="0"/>
              </a:spcAft>
              <a:buClr>
                <a:schemeClr val="folHlink"/>
              </a:buClr>
              <a:buFont typeface="Wingdings" pitchFamily="2" charset="2"/>
              <a:buChar char="q"/>
              <a:defRPr/>
            </a:pPr>
            <a:r>
              <a:rPr lang="en-US" sz="2200" b="1" dirty="0" smtClean="0">
                <a:solidFill>
                  <a:schemeClr val="accent2">
                    <a:lumMod val="75000"/>
                  </a:schemeClr>
                </a:solidFill>
              </a:rPr>
              <a:t>  </a:t>
            </a:r>
            <a:r>
              <a:rPr lang="en-US" b="1" dirty="0" smtClean="0">
                <a:solidFill>
                  <a:schemeClr val="accent2">
                    <a:lumMod val="75000"/>
                  </a:schemeClr>
                </a:solidFill>
              </a:rPr>
              <a:t>Use 3 step directions before an activity</a:t>
            </a:r>
          </a:p>
          <a:p>
            <a:pPr marL="274320" indent="-274320" eaLnBrk="1" fontAlgn="auto" hangingPunct="1">
              <a:lnSpc>
                <a:spcPct val="75000"/>
              </a:lnSpc>
              <a:spcAft>
                <a:spcPts val="0"/>
              </a:spcAft>
              <a:buClr>
                <a:schemeClr val="folHlink"/>
              </a:buClr>
              <a:buFont typeface="Wingdings" pitchFamily="2" charset="2"/>
              <a:buChar char="q"/>
              <a:defRPr/>
            </a:pPr>
            <a:endParaRPr lang="en-US" sz="2400" b="1" dirty="0" smtClean="0">
              <a:solidFill>
                <a:schemeClr val="accent2">
                  <a:lumMod val="75000"/>
                </a:schemeClr>
              </a:solidFill>
            </a:endParaRPr>
          </a:p>
          <a:p>
            <a:pPr marL="640080" lvl="1" indent="-246888" eaLnBrk="1" fontAlgn="auto" hangingPunct="1">
              <a:lnSpc>
                <a:spcPct val="75000"/>
              </a:lnSpc>
              <a:spcAft>
                <a:spcPts val="0"/>
              </a:spcAft>
              <a:buClr>
                <a:schemeClr val="folHlink"/>
              </a:buClr>
              <a:buFont typeface="Wingdings" pitchFamily="2" charset="2"/>
              <a:buChar char="q"/>
              <a:defRPr/>
            </a:pPr>
            <a:r>
              <a:rPr lang="en-US" b="1" dirty="0" smtClean="0">
                <a:solidFill>
                  <a:schemeClr val="accent2">
                    <a:lumMod val="75000"/>
                  </a:schemeClr>
                </a:solidFill>
              </a:rPr>
              <a:t>  Get the attention/feedback of  students</a:t>
            </a:r>
          </a:p>
          <a:p>
            <a:pPr marL="274320" indent="-274320" eaLnBrk="1" fontAlgn="auto" hangingPunct="1">
              <a:lnSpc>
                <a:spcPct val="75000"/>
              </a:lnSpc>
              <a:spcAft>
                <a:spcPts val="0"/>
              </a:spcAft>
              <a:buClr>
                <a:schemeClr val="folHlink"/>
              </a:buClr>
              <a:buFont typeface="Wingdings" pitchFamily="2" charset="2"/>
              <a:buChar char="q"/>
              <a:defRPr/>
            </a:pPr>
            <a:endParaRPr lang="en-US" sz="2400" b="1" dirty="0" smtClean="0">
              <a:solidFill>
                <a:schemeClr val="accent2">
                  <a:lumMod val="75000"/>
                </a:schemeClr>
              </a:solidFill>
            </a:endParaRPr>
          </a:p>
          <a:p>
            <a:pPr marL="640080" lvl="1" indent="-246888" eaLnBrk="1" fontAlgn="auto" hangingPunct="1">
              <a:lnSpc>
                <a:spcPct val="75000"/>
              </a:lnSpc>
              <a:spcAft>
                <a:spcPts val="0"/>
              </a:spcAft>
              <a:buClr>
                <a:schemeClr val="folHlink"/>
              </a:buClr>
              <a:buFont typeface="Wingdings" pitchFamily="2" charset="2"/>
              <a:buChar char="q"/>
              <a:defRPr/>
            </a:pPr>
            <a:r>
              <a:rPr lang="en-US" b="1" dirty="0" smtClean="0">
                <a:solidFill>
                  <a:schemeClr val="accent2">
                    <a:lumMod val="75000"/>
                  </a:schemeClr>
                </a:solidFill>
              </a:rPr>
              <a:t>  Tell them and show them</a:t>
            </a:r>
          </a:p>
          <a:p>
            <a:pPr marL="274320" indent="-274320" eaLnBrk="1" fontAlgn="auto" hangingPunct="1">
              <a:lnSpc>
                <a:spcPct val="75000"/>
              </a:lnSpc>
              <a:spcAft>
                <a:spcPts val="0"/>
              </a:spcAft>
              <a:buClr>
                <a:schemeClr val="folHlink"/>
              </a:buClr>
              <a:buFont typeface="Wingdings" pitchFamily="2" charset="2"/>
              <a:buChar char="q"/>
              <a:defRPr/>
            </a:pPr>
            <a:endParaRPr lang="en-US" sz="2400" b="1" dirty="0" smtClean="0">
              <a:solidFill>
                <a:schemeClr val="accent2">
                  <a:lumMod val="75000"/>
                </a:schemeClr>
              </a:solidFill>
            </a:endParaRPr>
          </a:p>
          <a:p>
            <a:pPr marL="640080" lvl="1" indent="-246888" eaLnBrk="1" fontAlgn="auto" hangingPunct="1">
              <a:lnSpc>
                <a:spcPct val="75000"/>
              </a:lnSpc>
              <a:spcAft>
                <a:spcPts val="0"/>
              </a:spcAft>
              <a:buClr>
                <a:schemeClr val="folHlink"/>
              </a:buClr>
              <a:buFont typeface="Wingdings" pitchFamily="2" charset="2"/>
              <a:buChar char="q"/>
              <a:defRPr/>
            </a:pPr>
            <a:r>
              <a:rPr lang="en-US" b="1" dirty="0" smtClean="0">
                <a:solidFill>
                  <a:schemeClr val="accent2">
                    <a:lumMod val="75000"/>
                  </a:schemeClr>
                </a:solidFill>
              </a:rPr>
              <a:t>  Use signals for whole class response</a:t>
            </a:r>
          </a:p>
          <a:p>
            <a:pPr marL="274320" indent="-274320" eaLnBrk="1" fontAlgn="auto" hangingPunct="1">
              <a:spcAft>
                <a:spcPts val="0"/>
              </a:spcAft>
              <a:buClr>
                <a:schemeClr val="accent3"/>
              </a:buClr>
              <a:buFont typeface="Wingdings 2"/>
              <a:buChar char=""/>
              <a:defRPr/>
            </a:pPr>
            <a:endParaRPr lang="en-US" sz="1800" dirty="0" smtClean="0">
              <a:solidFill>
                <a:schemeClr val="accent2">
                  <a:lumMod val="75000"/>
                </a:schemeClr>
              </a:solidFill>
            </a:endParaRPr>
          </a:p>
          <a:p>
            <a:pPr marL="274320" indent="-274320" eaLnBrk="1" fontAlgn="auto" hangingPunct="1">
              <a:spcAft>
                <a:spcPts val="0"/>
              </a:spcAft>
              <a:buClr>
                <a:schemeClr val="accent3"/>
              </a:buClr>
              <a:buFont typeface="Wingdings 2"/>
              <a:buChar char=""/>
              <a:defRPr/>
            </a:pPr>
            <a:r>
              <a:rPr lang="en-US" sz="3200" b="1" dirty="0" smtClean="0">
                <a:solidFill>
                  <a:schemeClr val="accent2">
                    <a:lumMod val="75000"/>
                  </a:schemeClr>
                </a:solidFill>
              </a:rPr>
              <a:t>Thumbs up = yes  Thumbs down = no    Fist = ? or I don't know</a:t>
            </a:r>
          </a:p>
          <a:p>
            <a:pPr marL="640080" lvl="1" indent="-246888" eaLnBrk="1" fontAlgn="auto" hangingPunct="1">
              <a:spcAft>
                <a:spcPts val="0"/>
              </a:spcAft>
              <a:buFont typeface="Wingdings 2"/>
              <a:buChar char=""/>
              <a:defRPr/>
            </a:pPr>
            <a:endParaRPr lang="en-US"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Transitions…</a:t>
            </a:r>
          </a:p>
        </p:txBody>
      </p:sp>
      <p:sp>
        <p:nvSpPr>
          <p:cNvPr id="3" name="Content Placeholder 2"/>
          <p:cNvSpPr>
            <a:spLocks noGrp="1"/>
          </p:cNvSpPr>
          <p:nvPr>
            <p:ph idx="1"/>
          </p:nvPr>
        </p:nvSpPr>
        <p:spPr>
          <a:xfrm>
            <a:off x="457200" y="2209800"/>
            <a:ext cx="8229600" cy="4038600"/>
          </a:xfrm>
        </p:spPr>
        <p:txBody>
          <a:bodyPr>
            <a:normAutofit/>
          </a:bodyPr>
          <a:lstStyle/>
          <a:p>
            <a:pPr marL="274320" indent="-274320" eaLnBrk="1" fontAlgn="auto" hangingPunct="1">
              <a:spcAft>
                <a:spcPts val="0"/>
              </a:spcAft>
              <a:buClr>
                <a:schemeClr val="accent3"/>
              </a:buClr>
              <a:buFont typeface="Wingdings 2"/>
              <a:buChar char=""/>
              <a:defRPr/>
            </a:pPr>
            <a:r>
              <a:rPr lang="en-US" sz="3400" dirty="0" smtClean="0">
                <a:solidFill>
                  <a:schemeClr val="accent2">
                    <a:lumMod val="75000"/>
                  </a:schemeClr>
                </a:solidFill>
              </a:rPr>
              <a:t>Transition times are controlled through </a:t>
            </a:r>
            <a:r>
              <a:rPr lang="en-US" sz="3400" b="1" dirty="0" smtClean="0">
                <a:solidFill>
                  <a:schemeClr val="accent2">
                    <a:lumMod val="75000"/>
                  </a:schemeClr>
                </a:solidFill>
              </a:rPr>
              <a:t>mini-activities</a:t>
            </a:r>
          </a:p>
          <a:p>
            <a:pPr marL="274320" indent="-274320" eaLnBrk="1" fontAlgn="auto" hangingPunct="1">
              <a:spcAft>
                <a:spcPts val="0"/>
              </a:spcAft>
              <a:buClr>
                <a:schemeClr val="accent3"/>
              </a:buClr>
              <a:buFont typeface="Wingdings 2"/>
              <a:buChar char=""/>
              <a:defRPr/>
            </a:pPr>
            <a:r>
              <a:rPr lang="en-US" sz="3400" dirty="0" smtClean="0">
                <a:solidFill>
                  <a:schemeClr val="accent2">
                    <a:lumMod val="75000"/>
                  </a:schemeClr>
                </a:solidFill>
              </a:rPr>
              <a:t>Must be TAUGHT </a:t>
            </a:r>
          </a:p>
          <a:p>
            <a:pPr marL="274320" indent="-274320" eaLnBrk="1" fontAlgn="auto" hangingPunct="1">
              <a:spcAft>
                <a:spcPts val="0"/>
              </a:spcAft>
              <a:buClr>
                <a:schemeClr val="accent3"/>
              </a:buClr>
              <a:buFont typeface="Wingdings 2"/>
              <a:buChar char=""/>
              <a:defRPr/>
            </a:pPr>
            <a:r>
              <a:rPr lang="en-US" sz="3400" dirty="0" smtClean="0">
                <a:solidFill>
                  <a:schemeClr val="accent2">
                    <a:lumMod val="75000"/>
                  </a:schemeClr>
                </a:solidFill>
              </a:rPr>
              <a:t>Creates </a:t>
            </a:r>
            <a:r>
              <a:rPr lang="en-US" sz="3400" b="1" dirty="0" smtClean="0">
                <a:solidFill>
                  <a:schemeClr val="accent2">
                    <a:lumMod val="75000"/>
                  </a:schemeClr>
                </a:solidFill>
              </a:rPr>
              <a:t>momentum</a:t>
            </a:r>
            <a:endParaRPr lang="en-US" sz="3400" dirty="0" smtClean="0">
              <a:solidFill>
                <a:schemeClr val="accent2">
                  <a:lumMod val="75000"/>
                </a:schemeClr>
              </a:solidFill>
            </a:endParaRPr>
          </a:p>
          <a:p>
            <a:pPr marL="274320" indent="-274320" eaLnBrk="1" fontAlgn="auto" hangingPunct="1">
              <a:spcAft>
                <a:spcPts val="0"/>
              </a:spcAft>
              <a:buClr>
                <a:schemeClr val="accent3"/>
              </a:buClr>
              <a:buFont typeface="Wingdings 2"/>
              <a:buChar char=""/>
              <a:defRPr/>
            </a:pPr>
            <a:r>
              <a:rPr lang="en-US" sz="3400" b="1" dirty="0" smtClean="0">
                <a:solidFill>
                  <a:schemeClr val="accent2">
                    <a:lumMod val="75000"/>
                  </a:schemeClr>
                </a:solidFill>
              </a:rPr>
              <a:t>Remember…go slow to go fast</a:t>
            </a:r>
            <a:r>
              <a:rPr lang="en-US" sz="3400" dirty="0" smtClean="0">
                <a:solidFill>
                  <a:schemeClr val="accent2">
                    <a:lumMod val="75000"/>
                  </a:schemeClr>
                </a:solidFill>
              </a:rPr>
              <a:t>!</a:t>
            </a:r>
          </a:p>
          <a:p>
            <a:pPr marL="0" indent="0" eaLnBrk="1" fontAlgn="auto" hangingPunct="1">
              <a:spcAft>
                <a:spcPts val="0"/>
              </a:spcAft>
              <a:buClr>
                <a:schemeClr val="accent3"/>
              </a:buClr>
              <a:buFont typeface="Wingdings 2"/>
              <a:buNone/>
              <a:defRPr/>
            </a:pPr>
            <a:endParaRPr lang="en-US" sz="3200" dirty="0" smtClean="0">
              <a:solidFill>
                <a:schemeClr val="accent2">
                  <a:lumMod val="75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42950"/>
          </a:xfrm>
        </p:spPr>
        <p:txBody>
          <a:bodyPr>
            <a:normAutofit fontScale="90000"/>
          </a:bodyPr>
          <a:lstStyle/>
          <a:p>
            <a:pPr eaLnBrk="1" fontAlgn="auto" hangingPunct="1">
              <a:spcAft>
                <a:spcPts val="0"/>
              </a:spcAft>
              <a:defRPr/>
            </a:pPr>
            <a:r>
              <a:rPr lang="en-US" dirty="0" smtClean="0"/>
              <a:t>Transition problems…table talk:</a:t>
            </a:r>
            <a:endParaRPr lang="en-US" dirty="0"/>
          </a:p>
        </p:txBody>
      </p:sp>
      <p:sp>
        <p:nvSpPr>
          <p:cNvPr id="52227" name="Content Placeholder 2"/>
          <p:cNvSpPr>
            <a:spLocks noGrp="1"/>
          </p:cNvSpPr>
          <p:nvPr>
            <p:ph idx="1"/>
          </p:nvPr>
        </p:nvSpPr>
        <p:spPr>
          <a:xfrm>
            <a:off x="457200" y="2057400"/>
            <a:ext cx="8229600" cy="5105400"/>
          </a:xfrm>
        </p:spPr>
        <p:txBody>
          <a:bodyPr/>
          <a:lstStyle/>
          <a:p>
            <a:pPr eaLnBrk="1" hangingPunct="1"/>
            <a:r>
              <a:rPr lang="en-US" smtClean="0"/>
              <a:t>Teacher/students distractions during transitions which delay the rest of the class</a:t>
            </a:r>
          </a:p>
          <a:p>
            <a:pPr eaLnBrk="1" hangingPunct="1"/>
            <a:r>
              <a:rPr lang="en-US" smtClean="0"/>
              <a:t>Students socialization before, during, and after transitions</a:t>
            </a:r>
          </a:p>
          <a:p>
            <a:pPr eaLnBrk="1" hangingPunct="1"/>
            <a:r>
              <a:rPr lang="en-US" smtClean="0"/>
              <a:t>Students stop/start working habits during the  transition of activity or class period</a:t>
            </a:r>
          </a:p>
          <a:p>
            <a:pPr eaLnBrk="1" hangingPunct="1"/>
            <a:r>
              <a:rPr lang="en-US" smtClean="0"/>
              <a:t>Students don’t pay attention to directions during a transition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9"/>
          <p:cNvSpPr>
            <a:spLocks noGrp="1"/>
          </p:cNvSpPr>
          <p:nvPr>
            <p:ph type="title"/>
          </p:nvPr>
        </p:nvSpPr>
        <p:spPr>
          <a:xfrm>
            <a:off x="609600" y="1176338"/>
            <a:ext cx="2212975" cy="1582737"/>
          </a:xfrm>
        </p:spPr>
        <p:txBody>
          <a:bodyPr/>
          <a:lstStyle/>
          <a:p>
            <a:pPr eaLnBrk="1" hangingPunct="1"/>
            <a:r>
              <a:rPr lang="en-US" sz="3600" smtClean="0">
                <a:latin typeface="Century Gothic" pitchFamily="34" charset="0"/>
              </a:rPr>
              <a:t>Section 7</a:t>
            </a:r>
          </a:p>
        </p:txBody>
      </p:sp>
      <p:sp>
        <p:nvSpPr>
          <p:cNvPr id="53251" name="Text Placeholder 8"/>
          <p:cNvSpPr>
            <a:spLocks noGrp="1"/>
          </p:cNvSpPr>
          <p:nvPr>
            <p:ph type="body" sz="half" idx="2"/>
          </p:nvPr>
        </p:nvSpPr>
        <p:spPr>
          <a:xfrm>
            <a:off x="152400" y="2828925"/>
            <a:ext cx="2971800" cy="2179638"/>
          </a:xfrm>
        </p:spPr>
        <p:txBody>
          <a:bodyPr/>
          <a:lstStyle/>
          <a:p>
            <a:pPr algn="ctr" eaLnBrk="1" hangingPunct="1"/>
            <a:r>
              <a:rPr lang="en-US" sz="4400" smtClean="0">
                <a:solidFill>
                  <a:srgbClr val="C00000"/>
                </a:solidFill>
              </a:rPr>
              <a:t>Dealing with Conflict</a:t>
            </a:r>
          </a:p>
        </p:txBody>
      </p:sp>
      <p:pic>
        <p:nvPicPr>
          <p:cNvPr id="53252" name="Picture 2" descr="http://loopofconfidence.com/wp-content/uploads/2010/04/Head-in-Sand-Afraid.jpg"/>
          <p:cNvPicPr>
            <a:picLocks noGrp="1" noChangeAspect="1" noChangeArrowheads="1"/>
          </p:cNvPicPr>
          <p:nvPr>
            <p:ph type="pic" idx="1"/>
          </p:nvPr>
        </p:nvPicPr>
        <p:blipFill>
          <a:blip r:embed="rId3" cstate="print">
            <a:extLst>
              <a:ext uri="{28A0092B-C50C-407E-A947-70E740481C1C}">
                <a14:useLocalDpi xmlns:a14="http://schemas.microsoft.com/office/drawing/2010/main" xmlns="" val="0"/>
              </a:ext>
            </a:extLst>
          </a:blip>
          <a:srcRect l="10629" r="10629"/>
          <a:stretch>
            <a:fillRect/>
          </a:stretch>
        </p:blipFill>
        <p:spPr>
          <a:xfrm rot="420000">
            <a:off x="3486150" y="1200150"/>
            <a:ext cx="4618038" cy="3930650"/>
          </a:xfrm>
          <a:noFill/>
          <a:ln>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Steps to conflict resolution:</a:t>
            </a:r>
          </a:p>
        </p:txBody>
      </p:sp>
      <p:sp>
        <p:nvSpPr>
          <p:cNvPr id="3" name="Content Placeholder 2"/>
          <p:cNvSpPr>
            <a:spLocks noGrp="1"/>
          </p:cNvSpPr>
          <p:nvPr>
            <p:ph idx="1"/>
          </p:nvPr>
        </p:nvSpPr>
        <p:spPr>
          <a:xfrm>
            <a:off x="457200" y="2133600"/>
            <a:ext cx="8229600" cy="3581400"/>
          </a:xfrm>
          <a:ln>
            <a:solidFill>
              <a:srgbClr val="0070C0"/>
            </a:solidFill>
          </a:ln>
        </p:spPr>
        <p:txBody>
          <a:bodyPr>
            <a:noAutofit/>
          </a:bodyPr>
          <a:lstStyle/>
          <a:p>
            <a:pPr marL="514350" indent="-514350" eaLnBrk="1" fontAlgn="auto" hangingPunct="1">
              <a:spcAft>
                <a:spcPts val="0"/>
              </a:spcAft>
              <a:buClr>
                <a:schemeClr val="accent3"/>
              </a:buClr>
              <a:buFont typeface="+mj-lt"/>
              <a:buAutoNum type="arabicPeriod"/>
              <a:defRPr/>
            </a:pPr>
            <a:r>
              <a:rPr lang="en-US" sz="3200" dirty="0" smtClean="0">
                <a:solidFill>
                  <a:schemeClr val="accent5">
                    <a:lumMod val="75000"/>
                  </a:schemeClr>
                </a:solidFill>
              </a:rPr>
              <a:t>Identify the problem from each person </a:t>
            </a:r>
          </a:p>
          <a:p>
            <a:pPr marL="514350" indent="-514350" eaLnBrk="1" fontAlgn="auto" hangingPunct="1">
              <a:spcAft>
                <a:spcPts val="0"/>
              </a:spcAft>
              <a:buClr>
                <a:schemeClr val="accent3"/>
              </a:buClr>
              <a:buFont typeface="+mj-lt"/>
              <a:buAutoNum type="arabicPeriod"/>
              <a:defRPr/>
            </a:pPr>
            <a:r>
              <a:rPr lang="en-US" sz="3200" dirty="0" smtClean="0">
                <a:solidFill>
                  <a:schemeClr val="accent5">
                    <a:lumMod val="75000"/>
                  </a:schemeClr>
                </a:solidFill>
              </a:rPr>
              <a:t>Listen to the answers.</a:t>
            </a:r>
          </a:p>
          <a:p>
            <a:pPr marL="514350" indent="-514350" eaLnBrk="1" fontAlgn="auto" hangingPunct="1">
              <a:spcAft>
                <a:spcPts val="0"/>
              </a:spcAft>
              <a:buClr>
                <a:schemeClr val="accent3"/>
              </a:buClr>
              <a:buFont typeface="+mj-lt"/>
              <a:buAutoNum type="arabicPeriod"/>
              <a:defRPr/>
            </a:pPr>
            <a:r>
              <a:rPr lang="en-US" sz="3200" dirty="0" smtClean="0">
                <a:solidFill>
                  <a:schemeClr val="accent5">
                    <a:lumMod val="75000"/>
                  </a:schemeClr>
                </a:solidFill>
              </a:rPr>
              <a:t>Identify the cause of conflict</a:t>
            </a:r>
          </a:p>
          <a:p>
            <a:pPr marL="514350" indent="-514350" eaLnBrk="1" fontAlgn="auto" hangingPunct="1">
              <a:spcAft>
                <a:spcPts val="0"/>
              </a:spcAft>
              <a:buClr>
                <a:schemeClr val="accent3"/>
              </a:buClr>
              <a:buFont typeface="+mj-lt"/>
              <a:buAutoNum type="arabicPeriod"/>
              <a:defRPr/>
            </a:pPr>
            <a:r>
              <a:rPr lang="en-US" sz="3200" dirty="0">
                <a:solidFill>
                  <a:schemeClr val="accent5">
                    <a:lumMod val="75000"/>
                  </a:schemeClr>
                </a:solidFill>
              </a:rPr>
              <a:t>Brainstorm solutions together to find a win-win answer.</a:t>
            </a:r>
          </a:p>
          <a:p>
            <a:pPr marL="514350" indent="-514350" eaLnBrk="1" fontAlgn="auto" hangingPunct="1">
              <a:spcAft>
                <a:spcPts val="0"/>
              </a:spcAft>
              <a:buClr>
                <a:schemeClr val="accent3"/>
              </a:buClr>
              <a:buFont typeface="+mj-lt"/>
              <a:buAutoNum type="arabicPeriod"/>
              <a:defRPr/>
            </a:pPr>
            <a:r>
              <a:rPr lang="en-US" sz="3200" dirty="0" smtClean="0">
                <a:solidFill>
                  <a:schemeClr val="accent5">
                    <a:lumMod val="75000"/>
                  </a:schemeClr>
                </a:solidFill>
              </a:rPr>
              <a:t>Create an “If…then…” solution statement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Reflection</a:t>
            </a:r>
          </a:p>
        </p:txBody>
      </p:sp>
      <p:sp>
        <p:nvSpPr>
          <p:cNvPr id="3" name="Content Placeholder 2"/>
          <p:cNvSpPr>
            <a:spLocks noGrp="1"/>
          </p:cNvSpPr>
          <p:nvPr>
            <p:ph idx="1"/>
          </p:nvPr>
        </p:nvSpPr>
        <p:spPr>
          <a:xfrm>
            <a:off x="457200" y="1828800"/>
            <a:ext cx="8229600" cy="2743200"/>
          </a:xfrm>
        </p:spPr>
        <p:txBody>
          <a:bodyPr>
            <a:normAutofit fontScale="92500"/>
          </a:bodyPr>
          <a:lstStyle/>
          <a:p>
            <a:pPr marL="274320" indent="-274320" eaLnBrk="1" fontAlgn="auto" hangingPunct="1">
              <a:spcAft>
                <a:spcPts val="0"/>
              </a:spcAft>
              <a:buClr>
                <a:schemeClr val="accent3"/>
              </a:buClr>
              <a:buFont typeface="Wingdings 2"/>
              <a:buChar char=""/>
              <a:defRPr/>
            </a:pPr>
            <a:endParaRPr lang="en-US" dirty="0" smtClean="0">
              <a:solidFill>
                <a:schemeClr val="accent5">
                  <a:lumMod val="75000"/>
                </a:schemeClr>
              </a:solidFill>
            </a:endParaRPr>
          </a:p>
          <a:p>
            <a:pPr marL="274320" indent="-274320" eaLnBrk="1" fontAlgn="auto" hangingPunct="1">
              <a:spcAft>
                <a:spcPts val="0"/>
              </a:spcAft>
              <a:buClr>
                <a:schemeClr val="accent3"/>
              </a:buClr>
              <a:buFont typeface="Wingdings 2"/>
              <a:buChar char=""/>
              <a:defRPr/>
            </a:pPr>
            <a:r>
              <a:rPr lang="en-US" sz="3400" dirty="0" smtClean="0">
                <a:solidFill>
                  <a:schemeClr val="accent5">
                    <a:lumMod val="75000"/>
                  </a:schemeClr>
                </a:solidFill>
              </a:rPr>
              <a:t>Reflect upon a situation with a hostile or defiant child you wished you had handled differently.  Which of these strategies might have proven useful to both you and the child?</a:t>
            </a:r>
            <a:endParaRPr lang="en-US" sz="3400"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76400"/>
          </a:xfrm>
        </p:spPr>
        <p:txBody>
          <a:bodyPr>
            <a:noAutofit/>
          </a:bodyPr>
          <a:lstStyle/>
          <a:p>
            <a:pPr algn="ctr" eaLnBrk="1" fontAlgn="auto" hangingPunct="1">
              <a:spcAft>
                <a:spcPts val="0"/>
              </a:spcAft>
              <a:defRPr/>
            </a:pPr>
            <a:r>
              <a:rPr lang="en-US" sz="3200" dirty="0" smtClean="0"/>
              <a:t>Is this behavior an isolated event or a recurring symptom of a greater problem? </a:t>
            </a:r>
            <a:br>
              <a:rPr lang="en-US" sz="3200" dirty="0" smtClean="0"/>
            </a:br>
            <a:endParaRPr lang="en-US" sz="2800" dirty="0">
              <a:solidFill>
                <a:schemeClr val="accent2">
                  <a:lumMod val="50000"/>
                </a:schemeClr>
              </a:solidFill>
            </a:endParaRPr>
          </a:p>
        </p:txBody>
      </p:sp>
      <p:sp>
        <p:nvSpPr>
          <p:cNvPr id="3" name="Content Placeholder 2"/>
          <p:cNvSpPr>
            <a:spLocks noGrp="1"/>
          </p:cNvSpPr>
          <p:nvPr>
            <p:ph idx="1"/>
          </p:nvPr>
        </p:nvSpPr>
        <p:spPr>
          <a:xfrm>
            <a:off x="457200" y="2209800"/>
            <a:ext cx="8229600" cy="3779838"/>
          </a:xfrm>
        </p:spPr>
        <p:txBody>
          <a:bodyPr>
            <a:normAutofit/>
          </a:bodyPr>
          <a:lstStyle/>
          <a:p>
            <a:pPr marL="274320" indent="-274320" eaLnBrk="1" fontAlgn="auto" hangingPunct="1">
              <a:spcAft>
                <a:spcPts val="0"/>
              </a:spcAft>
              <a:buClr>
                <a:schemeClr val="accent3"/>
              </a:buClr>
              <a:buFont typeface="Wingdings 2"/>
              <a:buNone/>
              <a:defRPr/>
            </a:pPr>
            <a:r>
              <a:rPr lang="en-US" b="1" dirty="0" smtClean="0">
                <a:solidFill>
                  <a:schemeClr val="accent2">
                    <a:lumMod val="75000"/>
                  </a:schemeClr>
                </a:solidFill>
              </a:rPr>
              <a:t>Recurring behaviors may indicate :</a:t>
            </a:r>
          </a:p>
          <a:p>
            <a:pPr marL="274320" indent="-274320" eaLnBrk="1" fontAlgn="auto" hangingPunct="1">
              <a:spcAft>
                <a:spcPts val="0"/>
              </a:spcAft>
              <a:buClr>
                <a:schemeClr val="accent3"/>
              </a:buClr>
              <a:buFont typeface="Wingdings 2"/>
              <a:buChar char=""/>
              <a:defRPr/>
            </a:pPr>
            <a:r>
              <a:rPr lang="en-US" dirty="0" smtClean="0">
                <a:solidFill>
                  <a:schemeClr val="accent2">
                    <a:lumMod val="75000"/>
                  </a:schemeClr>
                </a:solidFill>
              </a:rPr>
              <a:t>Low self-concept</a:t>
            </a:r>
          </a:p>
          <a:p>
            <a:pPr marL="274320" indent="-274320" eaLnBrk="1" fontAlgn="auto" hangingPunct="1">
              <a:spcAft>
                <a:spcPts val="0"/>
              </a:spcAft>
              <a:buClr>
                <a:schemeClr val="accent3"/>
              </a:buClr>
              <a:buFont typeface="Wingdings 2"/>
              <a:buChar char=""/>
              <a:defRPr/>
            </a:pPr>
            <a:r>
              <a:rPr lang="en-US" dirty="0" smtClean="0">
                <a:solidFill>
                  <a:schemeClr val="accent2">
                    <a:lumMod val="75000"/>
                  </a:schemeClr>
                </a:solidFill>
              </a:rPr>
              <a:t>Low motivation</a:t>
            </a:r>
          </a:p>
          <a:p>
            <a:pPr marL="274320" indent="-274320" eaLnBrk="1" fontAlgn="auto" hangingPunct="1">
              <a:spcAft>
                <a:spcPts val="0"/>
              </a:spcAft>
              <a:buClr>
                <a:schemeClr val="accent3"/>
              </a:buClr>
              <a:buFont typeface="Wingdings 2"/>
              <a:buChar char=""/>
              <a:defRPr/>
            </a:pPr>
            <a:r>
              <a:rPr lang="en-US" dirty="0" smtClean="0">
                <a:solidFill>
                  <a:schemeClr val="accent2">
                    <a:lumMod val="75000"/>
                  </a:schemeClr>
                </a:solidFill>
              </a:rPr>
              <a:t>Visual perception/memory problems</a:t>
            </a:r>
          </a:p>
          <a:p>
            <a:pPr marL="274320" indent="-274320" eaLnBrk="1" fontAlgn="auto" hangingPunct="1">
              <a:spcAft>
                <a:spcPts val="0"/>
              </a:spcAft>
              <a:buClr>
                <a:schemeClr val="accent3"/>
              </a:buClr>
              <a:buFont typeface="Wingdings 2"/>
              <a:buChar char=""/>
              <a:defRPr/>
            </a:pPr>
            <a:r>
              <a:rPr lang="en-US" dirty="0" smtClean="0">
                <a:solidFill>
                  <a:schemeClr val="accent2">
                    <a:lumMod val="75000"/>
                  </a:schemeClr>
                </a:solidFill>
              </a:rPr>
              <a:t>Receptive language problems</a:t>
            </a:r>
          </a:p>
          <a:p>
            <a:pPr marL="274320" indent="-274320" eaLnBrk="1" fontAlgn="auto" hangingPunct="1">
              <a:spcAft>
                <a:spcPts val="0"/>
              </a:spcAft>
              <a:buClr>
                <a:schemeClr val="accent3"/>
              </a:buClr>
              <a:buFont typeface="Wingdings 2"/>
              <a:buChar char=""/>
              <a:defRPr/>
            </a:pPr>
            <a:r>
              <a:rPr lang="en-US" dirty="0" smtClean="0">
                <a:solidFill>
                  <a:schemeClr val="accent2">
                    <a:lumMod val="75000"/>
                  </a:schemeClr>
                </a:solidFill>
              </a:rPr>
              <a:t>Expressive language problems</a:t>
            </a:r>
          </a:p>
          <a:p>
            <a:pPr marL="274320" indent="-274320" eaLnBrk="1" fontAlgn="auto" hangingPunct="1">
              <a:spcAft>
                <a:spcPts val="0"/>
              </a:spcAft>
              <a:buClr>
                <a:schemeClr val="accent3"/>
              </a:buClr>
              <a:buFont typeface="Wingdings 2"/>
              <a:buChar char=""/>
              <a:defRPr/>
            </a:pPr>
            <a:r>
              <a:rPr lang="en-US" dirty="0" smtClean="0">
                <a:solidFill>
                  <a:schemeClr val="accent2">
                    <a:lumMod val="75000"/>
                  </a:schemeClr>
                </a:solidFill>
              </a:rPr>
              <a:t>Auditory Perception/Memory problems</a:t>
            </a:r>
          </a:p>
          <a:p>
            <a:pPr marL="274320" indent="-274320" eaLnBrk="1" fontAlgn="auto" hangingPunct="1">
              <a:spcAft>
                <a:spcPts val="0"/>
              </a:spcAft>
              <a:buClr>
                <a:schemeClr val="accent3"/>
              </a:buClr>
              <a:buFont typeface="Wingdings 2"/>
              <a:buChar char=""/>
              <a:defRPr/>
            </a:pPr>
            <a:endParaRPr lang="en-US" dirty="0" smtClean="0">
              <a:solidFill>
                <a:schemeClr val="accent2">
                  <a:lumMod val="75000"/>
                </a:schemeClr>
              </a:solidFill>
            </a:endParaRPr>
          </a:p>
          <a:p>
            <a:pPr marL="274320" indent="-274320" eaLnBrk="1" fontAlgn="auto" hangingPunct="1">
              <a:spcAft>
                <a:spcPts val="0"/>
              </a:spcAft>
              <a:buClr>
                <a:schemeClr val="accent3"/>
              </a:buClr>
              <a:buFont typeface="Wingdings 2"/>
              <a:buNone/>
              <a:defRPr/>
            </a:pPr>
            <a:endParaRPr lang="en-US" dirty="0" smtClean="0">
              <a:solidFill>
                <a:schemeClr val="accent2">
                  <a:lumMod val="75000"/>
                </a:schemeClr>
              </a:solidFill>
            </a:endParaRPr>
          </a:p>
        </p:txBody>
      </p:sp>
      <p:sp>
        <p:nvSpPr>
          <p:cNvPr id="4" name="Rectangle 3"/>
          <p:cNvSpPr/>
          <p:nvPr/>
        </p:nvSpPr>
        <p:spPr>
          <a:xfrm>
            <a:off x="1676400" y="6000750"/>
            <a:ext cx="5853113" cy="647700"/>
          </a:xfrm>
          <a:prstGeom prst="rect">
            <a:avLst/>
          </a:prstGeom>
        </p:spPr>
        <p:txBody>
          <a:bodyPr wrap="none">
            <a:spAutoFit/>
          </a:bodyPr>
          <a:lstStyle/>
          <a:p>
            <a:pPr fontAlgn="auto">
              <a:spcBef>
                <a:spcPts val="0"/>
              </a:spcBef>
              <a:spcAft>
                <a:spcPts val="0"/>
              </a:spcAft>
              <a:defRPr/>
            </a:pPr>
            <a:r>
              <a:rPr lang="en-US" sz="3600" dirty="0">
                <a:solidFill>
                  <a:schemeClr val="accent2">
                    <a:lumMod val="50000"/>
                  </a:schemeClr>
                </a:solidFill>
                <a:latin typeface="+mn-lt"/>
              </a:rPr>
              <a:t>Attention, Avoidance, Power</a:t>
            </a:r>
            <a:endParaRPr lang="en-US" sz="36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lstStyle/>
          <a:p>
            <a:pPr eaLnBrk="1" hangingPunct="1"/>
            <a:endParaRPr lang="en-US" smtClean="0"/>
          </a:p>
        </p:txBody>
      </p:sp>
      <p:sp>
        <p:nvSpPr>
          <p:cNvPr id="8" name="Rounded Rectangle 7"/>
          <p:cNvSpPr/>
          <p:nvPr/>
        </p:nvSpPr>
        <p:spPr>
          <a:xfrm>
            <a:off x="-1722438" y="3722688"/>
            <a:ext cx="1630363" cy="2057400"/>
          </a:xfrm>
          <a:prstGeom prst="roundRect">
            <a:avLst>
              <a:gd name="adj" fmla="val 11341"/>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t>Don’t forget: You can copy-paste this slide into other presentations, and move or resize the poll.</a:t>
            </a:r>
          </a:p>
        </p:txBody>
      </p:sp>
      <p:sp>
        <p:nvSpPr>
          <p:cNvPr id="10" name="Right Arrow 9"/>
          <p:cNvSpPr/>
          <p:nvPr/>
        </p:nvSpPr>
        <p:spPr>
          <a:xfrm>
            <a:off x="-1722438" y="2971800"/>
            <a:ext cx="1630363" cy="549275"/>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dirty="0"/>
          </a:p>
        </p:txBody>
      </p:sp>
      <p:sp>
        <p:nvSpPr>
          <p:cNvPr id="13317" name="Text Box 6"/>
          <p:cNvSpPr txBox="1">
            <a:spLocks noChangeArrowheads="1"/>
          </p:cNvSpPr>
          <p:nvPr/>
        </p:nvSpPr>
        <p:spPr bwMode="auto">
          <a:xfrm>
            <a:off x="127000" y="6604000"/>
            <a:ext cx="7620000"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onstantia" pitchFamily="18" charset="0"/>
              </a:rPr>
              <a:t>Poll: How many years have you been teaching?</a:t>
            </a:r>
          </a:p>
        </p:txBody>
      </p:sp>
      <p:pic>
        <p:nvPicPr>
          <p:cNvPr id="13318" name="ShockwaveFlash1"/>
          <p:cNvPicPr preferRelativeResize="0">
            <a:picLocks noChangeArrowheads="1" noChangeShapeType="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73163" y="1892300"/>
            <a:ext cx="6796087" cy="450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 y="990600"/>
            <a:ext cx="8229600" cy="1524000"/>
          </a:xfrm>
        </p:spPr>
        <p:txBody>
          <a:bodyPr>
            <a:normAutofit fontScale="90000"/>
          </a:bodyPr>
          <a:lstStyle/>
          <a:p>
            <a:pPr eaLnBrk="1" fontAlgn="auto" hangingPunct="1">
              <a:spcAft>
                <a:spcPts val="0"/>
              </a:spcAft>
              <a:defRPr/>
            </a:pPr>
            <a:r>
              <a:rPr lang="en-US" sz="3600" dirty="0" smtClean="0"/>
              <a:t>Is this behavior an isolated event or a recurring symptom of a greater problem? </a:t>
            </a:r>
            <a:br>
              <a:rPr lang="en-US" sz="3600" dirty="0" smtClean="0"/>
            </a:br>
            <a:endParaRPr lang="en-US" sz="3600" dirty="0"/>
          </a:p>
        </p:txBody>
      </p:sp>
      <p:sp>
        <p:nvSpPr>
          <p:cNvPr id="3" name="Content Placeholder 2"/>
          <p:cNvSpPr>
            <a:spLocks noGrp="1"/>
          </p:cNvSpPr>
          <p:nvPr>
            <p:ph idx="1"/>
          </p:nvPr>
        </p:nvSpPr>
        <p:spPr>
          <a:xfrm>
            <a:off x="457200" y="2667000"/>
            <a:ext cx="8229600" cy="3398838"/>
          </a:xfrm>
        </p:spPr>
        <p:txBody>
          <a:bodyPr>
            <a:normAutofit/>
          </a:bodyPr>
          <a:lstStyle/>
          <a:p>
            <a:pPr marL="274320" indent="-274320" eaLnBrk="1" fontAlgn="auto" hangingPunct="1">
              <a:spcAft>
                <a:spcPts val="0"/>
              </a:spcAft>
              <a:buClr>
                <a:schemeClr val="accent3"/>
              </a:buClr>
              <a:buFont typeface="Wingdings 2"/>
              <a:buNone/>
              <a:defRPr/>
            </a:pPr>
            <a:r>
              <a:rPr lang="en-US" b="1" dirty="0" smtClean="0">
                <a:solidFill>
                  <a:schemeClr val="accent2">
                    <a:lumMod val="75000"/>
                  </a:schemeClr>
                </a:solidFill>
              </a:rPr>
              <a:t>OR a more serious problem, such as:</a:t>
            </a:r>
          </a:p>
          <a:p>
            <a:pPr marL="274320" indent="-274320" eaLnBrk="1" fontAlgn="auto" hangingPunct="1">
              <a:spcAft>
                <a:spcPts val="0"/>
              </a:spcAft>
              <a:buClr>
                <a:schemeClr val="accent3"/>
              </a:buClr>
              <a:buFont typeface="Wingdings 2"/>
              <a:buChar char=""/>
              <a:defRPr/>
            </a:pPr>
            <a:r>
              <a:rPr lang="en-US" dirty="0" smtClean="0">
                <a:solidFill>
                  <a:schemeClr val="accent2">
                    <a:lumMod val="75000"/>
                  </a:schemeClr>
                </a:solidFill>
              </a:rPr>
              <a:t>Lack of sleep, food, supervision</a:t>
            </a:r>
          </a:p>
          <a:p>
            <a:pPr marL="274320" indent="-274320" eaLnBrk="1" fontAlgn="auto" hangingPunct="1">
              <a:spcAft>
                <a:spcPts val="0"/>
              </a:spcAft>
              <a:buClr>
                <a:schemeClr val="accent3"/>
              </a:buClr>
              <a:buFont typeface="Wingdings 2"/>
              <a:buChar char=""/>
              <a:defRPr/>
            </a:pPr>
            <a:r>
              <a:rPr lang="en-US" dirty="0" smtClean="0">
                <a:solidFill>
                  <a:schemeClr val="accent2">
                    <a:lumMod val="75000"/>
                  </a:schemeClr>
                </a:solidFill>
              </a:rPr>
              <a:t>Abuse or neglect</a:t>
            </a:r>
          </a:p>
          <a:p>
            <a:pPr marL="274320" indent="-274320" eaLnBrk="1" fontAlgn="auto" hangingPunct="1">
              <a:spcAft>
                <a:spcPts val="0"/>
              </a:spcAft>
              <a:buClr>
                <a:schemeClr val="accent3"/>
              </a:buClr>
              <a:buFont typeface="Wingdings 2"/>
              <a:buChar char=""/>
              <a:defRPr/>
            </a:pPr>
            <a:r>
              <a:rPr lang="en-US" dirty="0" smtClean="0">
                <a:solidFill>
                  <a:schemeClr val="accent2">
                    <a:lumMod val="75000"/>
                  </a:schemeClr>
                </a:solidFill>
              </a:rPr>
              <a:t>Homelessness</a:t>
            </a:r>
          </a:p>
          <a:p>
            <a:pPr marL="274320" indent="-274320" eaLnBrk="1" fontAlgn="auto" hangingPunct="1">
              <a:spcAft>
                <a:spcPts val="0"/>
              </a:spcAft>
              <a:buClr>
                <a:schemeClr val="accent3"/>
              </a:buClr>
              <a:buFont typeface="Wingdings 2"/>
              <a:buChar char=""/>
              <a:defRPr/>
            </a:pPr>
            <a:r>
              <a:rPr lang="en-US" dirty="0" smtClean="0">
                <a:solidFill>
                  <a:schemeClr val="accent2">
                    <a:lumMod val="75000"/>
                  </a:schemeClr>
                </a:solidFill>
              </a:rPr>
              <a:t>Depression, mental illness</a:t>
            </a:r>
          </a:p>
          <a:p>
            <a:pPr marL="274320" indent="-274320" eaLnBrk="1" fontAlgn="auto" hangingPunct="1">
              <a:spcAft>
                <a:spcPts val="0"/>
              </a:spcAft>
              <a:buClr>
                <a:schemeClr val="accent3"/>
              </a:buClr>
              <a:buFont typeface="Wingdings 2"/>
              <a:buChar char=""/>
              <a:defRPr/>
            </a:pPr>
            <a:r>
              <a:rPr lang="en-US" dirty="0" smtClean="0">
                <a:solidFill>
                  <a:schemeClr val="accent2">
                    <a:lumMod val="75000"/>
                  </a:schemeClr>
                </a:solidFill>
              </a:rPr>
              <a:t>Physical illness</a:t>
            </a:r>
          </a:p>
          <a:p>
            <a:pPr marL="274320" indent="-274320" eaLnBrk="1" fontAlgn="auto" hangingPunct="1">
              <a:spcAft>
                <a:spcPts val="0"/>
              </a:spcAft>
              <a:buClr>
                <a:schemeClr val="accent3"/>
              </a:buClr>
              <a:buFont typeface="Wingdings 2"/>
              <a:buNone/>
              <a:defRPr/>
            </a:pPr>
            <a:endParaRPr lang="en-US" dirty="0" smtClean="0">
              <a:solidFill>
                <a:schemeClr val="accent2">
                  <a:lumMod val="75000"/>
                </a:schemeClr>
              </a:solidFill>
            </a:endParaRPr>
          </a:p>
          <a:p>
            <a:pPr marL="274320" indent="-274320" eaLnBrk="1" fontAlgn="auto" hangingPunct="1">
              <a:spcAft>
                <a:spcPts val="0"/>
              </a:spcAft>
              <a:buClr>
                <a:schemeClr val="accent3"/>
              </a:buClr>
              <a:buFont typeface="Wingdings 2"/>
              <a:buChar char=""/>
              <a:defRPr/>
            </a:pPr>
            <a:endParaRPr lang="en-US" dirty="0"/>
          </a:p>
        </p:txBody>
      </p:sp>
      <p:sp>
        <p:nvSpPr>
          <p:cNvPr id="4" name="Rectangle 3"/>
          <p:cNvSpPr/>
          <p:nvPr/>
        </p:nvSpPr>
        <p:spPr>
          <a:xfrm>
            <a:off x="1676400" y="6000750"/>
            <a:ext cx="5853113" cy="647700"/>
          </a:xfrm>
          <a:prstGeom prst="rect">
            <a:avLst/>
          </a:prstGeom>
        </p:spPr>
        <p:txBody>
          <a:bodyPr wrap="none">
            <a:spAutoFit/>
          </a:bodyPr>
          <a:lstStyle/>
          <a:p>
            <a:pPr fontAlgn="auto">
              <a:spcBef>
                <a:spcPts val="0"/>
              </a:spcBef>
              <a:spcAft>
                <a:spcPts val="0"/>
              </a:spcAft>
              <a:defRPr/>
            </a:pPr>
            <a:r>
              <a:rPr lang="en-US" sz="3600" dirty="0">
                <a:solidFill>
                  <a:schemeClr val="accent2">
                    <a:lumMod val="50000"/>
                  </a:schemeClr>
                </a:solidFill>
                <a:latin typeface="+mn-lt"/>
              </a:rPr>
              <a:t>Attention, Avoidance, Power</a:t>
            </a:r>
            <a:endParaRPr lang="en-US" sz="3600" dirty="0">
              <a:latin typeface="+mn-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3250" cy="1371600"/>
          </a:xfrm>
        </p:spPr>
        <p:txBody>
          <a:bodyPr>
            <a:normAutofit fontScale="90000"/>
          </a:bodyPr>
          <a:lstStyle/>
          <a:p>
            <a:pPr eaLnBrk="1" fontAlgn="auto" hangingPunct="1">
              <a:spcAft>
                <a:spcPts val="0"/>
              </a:spcAft>
              <a:defRPr/>
            </a:pPr>
            <a:r>
              <a:rPr lang="en-US" dirty="0" smtClean="0"/>
              <a:t>Because the goals for intervention should always be…</a:t>
            </a:r>
            <a:endParaRPr lang="en-US" dirty="0"/>
          </a:p>
        </p:txBody>
      </p:sp>
      <p:sp>
        <p:nvSpPr>
          <p:cNvPr id="3" name="Content Placeholder 2"/>
          <p:cNvSpPr>
            <a:spLocks noGrp="1"/>
          </p:cNvSpPr>
          <p:nvPr>
            <p:ph idx="1"/>
          </p:nvPr>
        </p:nvSpPr>
        <p:spPr>
          <a:xfrm>
            <a:off x="457200" y="2209800"/>
            <a:ext cx="8229600" cy="4389438"/>
          </a:xfrm>
        </p:spPr>
        <p:txBody>
          <a:bodyPr>
            <a:noAutofit/>
          </a:bodyPr>
          <a:lstStyle/>
          <a:p>
            <a:pPr marL="274320" indent="-274320" eaLnBrk="1" fontAlgn="auto" hangingPunct="1">
              <a:spcAft>
                <a:spcPts val="0"/>
              </a:spcAft>
              <a:buClr>
                <a:schemeClr val="accent3"/>
              </a:buClr>
              <a:buFont typeface="Wingdings 2"/>
              <a:buChar char=""/>
              <a:defRPr/>
            </a:pPr>
            <a:r>
              <a:rPr lang="en-US" sz="4000" dirty="0" smtClean="0">
                <a:solidFill>
                  <a:schemeClr val="accent2">
                    <a:lumMod val="75000"/>
                  </a:schemeClr>
                </a:solidFill>
              </a:rPr>
              <a:t>EM3</a:t>
            </a:r>
          </a:p>
          <a:p>
            <a:pPr marL="1463040" lvl="4" indent="-210312" eaLnBrk="1" fontAlgn="auto" hangingPunct="1">
              <a:spcAft>
                <a:spcPts val="0"/>
              </a:spcAft>
              <a:buClr>
                <a:schemeClr val="accent4"/>
              </a:buClr>
              <a:buFont typeface="Wingdings 2"/>
              <a:buChar char=""/>
              <a:defRPr/>
            </a:pPr>
            <a:r>
              <a:rPr lang="en-US" sz="3400" dirty="0" smtClean="0">
                <a:solidFill>
                  <a:schemeClr val="accent2">
                    <a:lumMod val="75000"/>
                  </a:schemeClr>
                </a:solidFill>
              </a:rPr>
              <a:t>Eliminate</a:t>
            </a:r>
          </a:p>
          <a:p>
            <a:pPr marL="1463040" lvl="4" indent="-210312" eaLnBrk="1" fontAlgn="auto" hangingPunct="1">
              <a:spcAft>
                <a:spcPts val="0"/>
              </a:spcAft>
              <a:buClr>
                <a:schemeClr val="accent4"/>
              </a:buClr>
              <a:buFont typeface="Wingdings 2"/>
              <a:buChar char=""/>
              <a:defRPr/>
            </a:pPr>
            <a:r>
              <a:rPr lang="en-US" sz="3400" dirty="0" smtClean="0">
                <a:solidFill>
                  <a:schemeClr val="accent2">
                    <a:lumMod val="75000"/>
                  </a:schemeClr>
                </a:solidFill>
              </a:rPr>
              <a:t>Maintain</a:t>
            </a:r>
          </a:p>
          <a:p>
            <a:pPr marL="1463040" lvl="4" indent="-210312" eaLnBrk="1" fontAlgn="auto" hangingPunct="1">
              <a:spcAft>
                <a:spcPts val="0"/>
              </a:spcAft>
              <a:buClr>
                <a:schemeClr val="accent4"/>
              </a:buClr>
              <a:buFont typeface="Wingdings 2"/>
              <a:buChar char=""/>
              <a:defRPr/>
            </a:pPr>
            <a:r>
              <a:rPr lang="en-US" sz="3400" dirty="0" smtClean="0">
                <a:solidFill>
                  <a:schemeClr val="accent2">
                    <a:lumMod val="75000"/>
                  </a:schemeClr>
                </a:solidFill>
              </a:rPr>
              <a:t>Minimize</a:t>
            </a:r>
          </a:p>
          <a:p>
            <a:pPr marL="1463040" lvl="4" indent="-210312" eaLnBrk="1" fontAlgn="auto" hangingPunct="1">
              <a:spcAft>
                <a:spcPts val="0"/>
              </a:spcAft>
              <a:buClr>
                <a:schemeClr val="accent4"/>
              </a:buClr>
              <a:buFont typeface="Wingdings 2"/>
              <a:buChar char=""/>
              <a:defRPr/>
            </a:pPr>
            <a:r>
              <a:rPr lang="en-US" sz="3400" dirty="0" smtClean="0">
                <a:solidFill>
                  <a:schemeClr val="accent2">
                    <a:lumMod val="75000"/>
                  </a:schemeClr>
                </a:solidFill>
              </a:rPr>
              <a:t>Momentum-</a:t>
            </a:r>
            <a:r>
              <a:rPr lang="en-US" sz="3400" dirty="0" err="1" smtClean="0">
                <a:solidFill>
                  <a:schemeClr val="accent2">
                    <a:lumMod val="75000"/>
                  </a:schemeClr>
                </a:solidFill>
              </a:rPr>
              <a:t>ize</a:t>
            </a:r>
            <a:endParaRPr lang="en-US" sz="3400" dirty="0" smtClean="0">
              <a:solidFill>
                <a:schemeClr val="accent2">
                  <a:lumMod val="75000"/>
                </a:schemeClr>
              </a:solidFill>
            </a:endParaRPr>
          </a:p>
          <a:p>
            <a:pPr marL="1463040" lvl="4" indent="-210312" eaLnBrk="1" fontAlgn="auto" hangingPunct="1">
              <a:spcAft>
                <a:spcPts val="0"/>
              </a:spcAft>
              <a:buClr>
                <a:schemeClr val="accent4"/>
              </a:buClr>
              <a:buFont typeface="Wingdings 2"/>
              <a:buNone/>
              <a:defRPr/>
            </a:pPr>
            <a:endParaRPr lang="en-US" sz="3400" dirty="0">
              <a:solidFill>
                <a:schemeClr val="accent2">
                  <a:lumMod val="75000"/>
                </a:schemeClr>
              </a:solidFill>
            </a:endParaRPr>
          </a:p>
        </p:txBody>
      </p:sp>
      <p:pic>
        <p:nvPicPr>
          <p:cNvPr id="60420" name="Picture 3" descr="stuff 1.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3886200"/>
            <a:ext cx="3175000" cy="233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524000" y="609600"/>
            <a:ext cx="6389688" cy="817563"/>
          </a:xfrm>
        </p:spPr>
        <p:txBody>
          <a:bodyPr/>
          <a:lstStyle/>
          <a:p>
            <a:pPr algn="ctr" eaLnBrk="1" hangingPunct="1"/>
            <a:r>
              <a:rPr lang="en-US" smtClean="0"/>
              <a:t>KWL Chart</a:t>
            </a:r>
          </a:p>
        </p:txBody>
      </p:sp>
      <p:graphicFrame>
        <p:nvGraphicFramePr>
          <p:cNvPr id="3074" name="Object 8"/>
          <p:cNvGraphicFramePr>
            <a:graphicFrameLocks noGrp="1" noChangeAspect="1"/>
          </p:cNvGraphicFramePr>
          <p:nvPr>
            <p:ph type="tbl" idx="1"/>
          </p:nvPr>
        </p:nvGraphicFramePr>
        <p:xfrm>
          <a:off x="228600" y="1371600"/>
          <a:ext cx="9144000" cy="5332413"/>
        </p:xfrm>
        <a:graphic>
          <a:graphicData uri="http://schemas.openxmlformats.org/presentationml/2006/ole">
            <p:oleObj spid="_x0000_s3080" name="Document" r:id="rId4" imgW="7466076" imgH="4503420" progId="Word.Document.8">
              <p:embed/>
            </p:oleObj>
          </a:graphicData>
        </a:graphic>
      </p:graphicFrame>
      <p:sp>
        <p:nvSpPr>
          <p:cNvPr id="3076" name="Text Box 4"/>
          <p:cNvSpPr txBox="1">
            <a:spLocks noChangeArrowheads="1"/>
          </p:cNvSpPr>
          <p:nvPr/>
        </p:nvSpPr>
        <p:spPr bwMode="auto">
          <a:xfrm>
            <a:off x="381000" y="1752600"/>
            <a:ext cx="26670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7429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atin typeface="Constantia" pitchFamily="18" charset="0"/>
              </a:rPr>
              <a:t>What I </a:t>
            </a:r>
            <a:r>
              <a:rPr lang="en-US">
                <a:solidFill>
                  <a:srgbClr val="FF0000"/>
                </a:solidFill>
                <a:latin typeface="Constantia" pitchFamily="18" charset="0"/>
              </a:rPr>
              <a:t>K</a:t>
            </a:r>
            <a:r>
              <a:rPr lang="en-US">
                <a:latin typeface="Constantia" pitchFamily="18" charset="0"/>
              </a:rPr>
              <a:t>now</a:t>
            </a:r>
          </a:p>
        </p:txBody>
      </p:sp>
      <p:sp>
        <p:nvSpPr>
          <p:cNvPr id="3077" name="Text Box 5"/>
          <p:cNvSpPr txBox="1">
            <a:spLocks noChangeArrowheads="1"/>
          </p:cNvSpPr>
          <p:nvPr/>
        </p:nvSpPr>
        <p:spPr bwMode="auto">
          <a:xfrm>
            <a:off x="2590800" y="1752600"/>
            <a:ext cx="3733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7429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Constantia" pitchFamily="18" charset="0"/>
              </a:rPr>
              <a:t>What I </a:t>
            </a:r>
            <a:r>
              <a:rPr lang="en-US" sz="2400">
                <a:solidFill>
                  <a:srgbClr val="FF0000"/>
                </a:solidFill>
                <a:latin typeface="Constantia" pitchFamily="18" charset="0"/>
              </a:rPr>
              <a:t>W</a:t>
            </a:r>
            <a:r>
              <a:rPr lang="en-US" sz="2400">
                <a:latin typeface="Constantia" pitchFamily="18" charset="0"/>
              </a:rPr>
              <a:t>ant to Know</a:t>
            </a:r>
          </a:p>
        </p:txBody>
      </p:sp>
      <p:sp>
        <p:nvSpPr>
          <p:cNvPr id="3078" name="Text Box 6"/>
          <p:cNvSpPr txBox="1">
            <a:spLocks noChangeArrowheads="1"/>
          </p:cNvSpPr>
          <p:nvPr/>
        </p:nvSpPr>
        <p:spPr bwMode="auto">
          <a:xfrm>
            <a:off x="5943600" y="1752600"/>
            <a:ext cx="32004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7429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atin typeface="Constantia" pitchFamily="18" charset="0"/>
              </a:rPr>
              <a:t>What I </a:t>
            </a:r>
            <a:r>
              <a:rPr lang="en-US">
                <a:solidFill>
                  <a:srgbClr val="FF0000"/>
                </a:solidFill>
                <a:latin typeface="Constantia" pitchFamily="18" charset="0"/>
              </a:rPr>
              <a:t>L</a:t>
            </a:r>
            <a:r>
              <a:rPr lang="en-US">
                <a:latin typeface="Constantia" pitchFamily="18" charset="0"/>
              </a:rPr>
              <a:t>earned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16" name="Rectangle 40"/>
          <p:cNvSpPr>
            <a:spLocks noGrp="1" noChangeArrowheads="1"/>
          </p:cNvSpPr>
          <p:nvPr/>
        </p:nvSpPr>
        <p:spPr bwMode="auto">
          <a:xfrm>
            <a:off x="1387475" y="749300"/>
            <a:ext cx="6508750" cy="933450"/>
          </a:xfrm>
          <a:prstGeom prst="rect">
            <a:avLst/>
          </a:prstGeom>
          <a:noFill/>
          <a:ln w="9525">
            <a:noFill/>
            <a:miter lim="800000"/>
            <a:headEnd/>
            <a:tailEnd/>
          </a:ln>
        </p:spPr>
        <p:txBody>
          <a:bodyPr anchor="ctr"/>
          <a:lstStyle/>
          <a:p>
            <a:pPr marL="742950" indent="-285750" algn="ctr" fontAlgn="auto">
              <a:spcBef>
                <a:spcPts val="0"/>
              </a:spcBef>
              <a:spcAft>
                <a:spcPts val="0"/>
              </a:spcAft>
              <a:defRPr/>
            </a:pPr>
            <a:r>
              <a:rPr lang="en-US" sz="2800" b="1" dirty="0">
                <a:solidFill>
                  <a:srgbClr val="008080"/>
                </a:solidFill>
                <a:latin typeface="+mn-lt"/>
              </a:rPr>
              <a:t>Phases of Teacher’s</a:t>
            </a:r>
          </a:p>
          <a:p>
            <a:pPr marL="742950" indent="-285750" algn="ctr" fontAlgn="auto">
              <a:spcBef>
                <a:spcPts val="0"/>
              </a:spcBef>
              <a:spcAft>
                <a:spcPts val="0"/>
              </a:spcAft>
              <a:defRPr/>
            </a:pPr>
            <a:r>
              <a:rPr lang="en-US" sz="2800" b="1" dirty="0">
                <a:solidFill>
                  <a:srgbClr val="008080"/>
                </a:solidFill>
                <a:latin typeface="+mn-lt"/>
              </a:rPr>
              <a:t>Attitudes Towards Teaching</a:t>
            </a:r>
            <a:endParaRPr lang="en-US" dirty="0">
              <a:effectLst>
                <a:outerShdw blurRad="38100" dist="38100" dir="2700000" algn="tl">
                  <a:srgbClr val="C0C0C0"/>
                </a:outerShdw>
              </a:effectLst>
              <a:latin typeface="+mn-lt"/>
            </a:endParaRPr>
          </a:p>
        </p:txBody>
      </p:sp>
      <p:grpSp>
        <p:nvGrpSpPr>
          <p:cNvPr id="61443" name="Group 42"/>
          <p:cNvGrpSpPr>
            <a:grpSpLocks/>
          </p:cNvGrpSpPr>
          <p:nvPr/>
        </p:nvGrpSpPr>
        <p:grpSpPr bwMode="auto">
          <a:xfrm>
            <a:off x="838200" y="1371600"/>
            <a:ext cx="7518400" cy="4133850"/>
            <a:chOff x="2280" y="3060"/>
            <a:chExt cx="11840" cy="6510"/>
          </a:xfrm>
        </p:grpSpPr>
        <p:sp>
          <p:nvSpPr>
            <p:cNvPr id="61453" name="Line 43"/>
            <p:cNvSpPr>
              <a:spLocks noChangeShapeType="1"/>
            </p:cNvSpPr>
            <p:nvPr/>
          </p:nvSpPr>
          <p:spPr bwMode="auto">
            <a:xfrm flipV="1">
              <a:off x="2280" y="3060"/>
              <a:ext cx="0" cy="6510"/>
            </a:xfrm>
            <a:prstGeom prst="line">
              <a:avLst/>
            </a:prstGeom>
            <a:noFill/>
            <a:ln w="12700">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54" name="Line 44"/>
            <p:cNvSpPr>
              <a:spLocks noChangeShapeType="1"/>
            </p:cNvSpPr>
            <p:nvPr/>
          </p:nvSpPr>
          <p:spPr bwMode="auto">
            <a:xfrm>
              <a:off x="2280" y="9560"/>
              <a:ext cx="11840" cy="0"/>
            </a:xfrm>
            <a:prstGeom prst="line">
              <a:avLst/>
            </a:prstGeom>
            <a:noFill/>
            <a:ln w="12700">
              <a:solidFill>
                <a:srgbClr val="00008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61444" name="Freeform 46"/>
          <p:cNvSpPr>
            <a:spLocks/>
          </p:cNvSpPr>
          <p:nvPr/>
        </p:nvSpPr>
        <p:spPr bwMode="auto">
          <a:xfrm>
            <a:off x="838200" y="2095500"/>
            <a:ext cx="7607300" cy="3008313"/>
          </a:xfrm>
          <a:custGeom>
            <a:avLst/>
            <a:gdLst>
              <a:gd name="T0" fmla="*/ 0 w 11980"/>
              <a:gd name="T1" fmla="*/ 0 h 4737"/>
              <a:gd name="T2" fmla="*/ 1143000 w 11980"/>
              <a:gd name="T3" fmla="*/ 584262 h 4737"/>
              <a:gd name="T4" fmla="*/ 1562100 w 11980"/>
              <a:gd name="T5" fmla="*/ 2210033 h 4737"/>
              <a:gd name="T6" fmla="*/ 1816100 w 11980"/>
              <a:gd name="T7" fmla="*/ 2908608 h 4737"/>
              <a:gd name="T8" fmla="*/ 3098800 w 11980"/>
              <a:gd name="T9" fmla="*/ 2806997 h 4737"/>
              <a:gd name="T10" fmla="*/ 3581400 w 11980"/>
              <a:gd name="T11" fmla="*/ 2349748 h 4737"/>
              <a:gd name="T12" fmla="*/ 4000500 w 11980"/>
              <a:gd name="T13" fmla="*/ 1994111 h 4737"/>
              <a:gd name="T14" fmla="*/ 4686300 w 11980"/>
              <a:gd name="T15" fmla="*/ 1562265 h 4737"/>
              <a:gd name="T16" fmla="*/ 5346701 w 11980"/>
              <a:gd name="T17" fmla="*/ 1359044 h 4737"/>
              <a:gd name="T18" fmla="*/ 5880101 w 11980"/>
              <a:gd name="T19" fmla="*/ 1232030 h 4737"/>
              <a:gd name="T20" fmla="*/ 6273800 w 11980"/>
              <a:gd name="T21" fmla="*/ 1257433 h 4737"/>
              <a:gd name="T22" fmla="*/ 6451600 w 11980"/>
              <a:gd name="T23" fmla="*/ 1384446 h 4737"/>
              <a:gd name="T24" fmla="*/ 6578600 w 11980"/>
              <a:gd name="T25" fmla="*/ 1384446 h 4737"/>
              <a:gd name="T26" fmla="*/ 6667500 w 11980"/>
              <a:gd name="T27" fmla="*/ 1308238 h 4737"/>
              <a:gd name="T28" fmla="*/ 6972300 w 11980"/>
              <a:gd name="T29" fmla="*/ 584262 h 4737"/>
              <a:gd name="T30" fmla="*/ 7505700 w 11980"/>
              <a:gd name="T31" fmla="*/ 292131 h 4737"/>
              <a:gd name="T32" fmla="*/ 7581900 w 11980"/>
              <a:gd name="T33" fmla="*/ 266728 h 47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80"/>
              <a:gd name="T52" fmla="*/ 0 h 4737"/>
              <a:gd name="T53" fmla="*/ 11980 w 11980"/>
              <a:gd name="T54" fmla="*/ 4737 h 47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80" h="4737">
                <a:moveTo>
                  <a:pt x="0" y="0"/>
                </a:moveTo>
                <a:cubicBezTo>
                  <a:pt x="695" y="170"/>
                  <a:pt x="1390" y="340"/>
                  <a:pt x="1800" y="920"/>
                </a:cubicBezTo>
                <a:cubicBezTo>
                  <a:pt x="2210" y="1500"/>
                  <a:pt x="2283" y="2870"/>
                  <a:pt x="2460" y="3480"/>
                </a:cubicBezTo>
                <a:cubicBezTo>
                  <a:pt x="2637" y="4090"/>
                  <a:pt x="2457" y="4423"/>
                  <a:pt x="2860" y="4580"/>
                </a:cubicBezTo>
                <a:cubicBezTo>
                  <a:pt x="3263" y="4737"/>
                  <a:pt x="4417" y="4567"/>
                  <a:pt x="4880" y="4420"/>
                </a:cubicBezTo>
                <a:cubicBezTo>
                  <a:pt x="5343" y="4273"/>
                  <a:pt x="5403" y="3913"/>
                  <a:pt x="5640" y="3700"/>
                </a:cubicBezTo>
                <a:cubicBezTo>
                  <a:pt x="5877" y="3487"/>
                  <a:pt x="6010" y="3347"/>
                  <a:pt x="6300" y="3140"/>
                </a:cubicBezTo>
                <a:cubicBezTo>
                  <a:pt x="6590" y="2933"/>
                  <a:pt x="7027" y="2627"/>
                  <a:pt x="7380" y="2460"/>
                </a:cubicBezTo>
                <a:cubicBezTo>
                  <a:pt x="7733" y="2293"/>
                  <a:pt x="8107" y="2227"/>
                  <a:pt x="8420" y="2140"/>
                </a:cubicBezTo>
                <a:cubicBezTo>
                  <a:pt x="8733" y="2053"/>
                  <a:pt x="9017" y="1967"/>
                  <a:pt x="9260" y="1940"/>
                </a:cubicBezTo>
                <a:cubicBezTo>
                  <a:pt x="9503" y="1913"/>
                  <a:pt x="9730" y="1940"/>
                  <a:pt x="9880" y="1980"/>
                </a:cubicBezTo>
                <a:cubicBezTo>
                  <a:pt x="10030" y="2020"/>
                  <a:pt x="10080" y="2147"/>
                  <a:pt x="10160" y="2180"/>
                </a:cubicBezTo>
                <a:cubicBezTo>
                  <a:pt x="10240" y="2213"/>
                  <a:pt x="10303" y="2200"/>
                  <a:pt x="10360" y="2180"/>
                </a:cubicBezTo>
                <a:cubicBezTo>
                  <a:pt x="10417" y="2160"/>
                  <a:pt x="10397" y="2270"/>
                  <a:pt x="10500" y="2060"/>
                </a:cubicBezTo>
                <a:cubicBezTo>
                  <a:pt x="10603" y="1850"/>
                  <a:pt x="10760" y="1187"/>
                  <a:pt x="10980" y="920"/>
                </a:cubicBezTo>
                <a:cubicBezTo>
                  <a:pt x="11200" y="653"/>
                  <a:pt x="11660" y="543"/>
                  <a:pt x="11820" y="460"/>
                </a:cubicBezTo>
                <a:cubicBezTo>
                  <a:pt x="11980" y="377"/>
                  <a:pt x="11960" y="398"/>
                  <a:pt x="11940" y="420"/>
                </a:cubicBezTo>
              </a:path>
            </a:pathLst>
          </a:custGeom>
          <a:noFill/>
          <a:ln w="38100" cmpd="sng">
            <a:solidFill>
              <a:srgbClr val="00808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1423" name="Text Box 47"/>
          <p:cNvSpPr txBox="1">
            <a:spLocks noChangeArrowheads="1"/>
          </p:cNvSpPr>
          <p:nvPr/>
        </p:nvSpPr>
        <p:spPr bwMode="auto">
          <a:xfrm>
            <a:off x="762000" y="1917700"/>
            <a:ext cx="1689100" cy="215900"/>
          </a:xfrm>
          <a:prstGeom prst="rect">
            <a:avLst/>
          </a:prstGeom>
          <a:noFill/>
          <a:ln w="9525">
            <a:noFill/>
            <a:miter lim="800000"/>
            <a:headEnd/>
            <a:tailEnd/>
          </a:ln>
        </p:spPr>
        <p:txBody>
          <a:bodyPr lIns="0" tIns="0" rIns="0" bIns="0"/>
          <a:lstStyle/>
          <a:p>
            <a:pPr marL="742950" indent="-285750" fontAlgn="auto">
              <a:spcBef>
                <a:spcPts val="0"/>
              </a:spcBef>
              <a:spcAft>
                <a:spcPts val="0"/>
              </a:spcAft>
              <a:defRPr/>
            </a:pPr>
            <a:r>
              <a:rPr lang="en-US" sz="1400" b="1">
                <a:solidFill>
                  <a:srgbClr val="800080"/>
                </a:solidFill>
                <a:latin typeface="Comic Sans MS" pitchFamily="66" charset="0"/>
              </a:rPr>
              <a:t>Anticipation</a:t>
            </a:r>
            <a:endParaRPr lang="en-US">
              <a:effectLst>
                <a:outerShdw blurRad="38100" dist="38100" dir="2700000" algn="tl">
                  <a:srgbClr val="C0C0C0"/>
                </a:outerShdw>
              </a:effectLst>
              <a:latin typeface="+mn-lt"/>
            </a:endParaRPr>
          </a:p>
        </p:txBody>
      </p:sp>
      <p:sp>
        <p:nvSpPr>
          <p:cNvPr id="101424" name="Text Box 48"/>
          <p:cNvSpPr txBox="1">
            <a:spLocks noChangeArrowheads="1"/>
          </p:cNvSpPr>
          <p:nvPr/>
        </p:nvSpPr>
        <p:spPr bwMode="auto">
          <a:xfrm>
            <a:off x="1752600" y="2844800"/>
            <a:ext cx="1612900" cy="279400"/>
          </a:xfrm>
          <a:prstGeom prst="rect">
            <a:avLst/>
          </a:prstGeom>
          <a:noFill/>
          <a:ln w="9525">
            <a:noFill/>
            <a:miter lim="800000"/>
            <a:headEnd/>
            <a:tailEnd/>
          </a:ln>
        </p:spPr>
        <p:txBody>
          <a:bodyPr lIns="0" tIns="0" rIns="0" bIns="0"/>
          <a:lstStyle/>
          <a:p>
            <a:pPr marL="742950" indent="-285750" fontAlgn="auto">
              <a:spcBef>
                <a:spcPts val="0"/>
              </a:spcBef>
              <a:spcAft>
                <a:spcPts val="0"/>
              </a:spcAft>
              <a:defRPr/>
            </a:pPr>
            <a:r>
              <a:rPr lang="en-US" sz="1400" b="1">
                <a:solidFill>
                  <a:srgbClr val="800080"/>
                </a:solidFill>
                <a:latin typeface="Comic Sans MS" pitchFamily="66" charset="0"/>
              </a:rPr>
              <a:t>Survival</a:t>
            </a:r>
            <a:endParaRPr lang="en-US">
              <a:effectLst>
                <a:outerShdw blurRad="38100" dist="38100" dir="2700000" algn="tl">
                  <a:srgbClr val="C0C0C0"/>
                </a:outerShdw>
              </a:effectLst>
              <a:latin typeface="+mn-lt"/>
            </a:endParaRPr>
          </a:p>
        </p:txBody>
      </p:sp>
      <p:sp>
        <p:nvSpPr>
          <p:cNvPr id="101425" name="Text Box 49"/>
          <p:cNvSpPr txBox="1">
            <a:spLocks noChangeArrowheads="1"/>
          </p:cNvSpPr>
          <p:nvPr/>
        </p:nvSpPr>
        <p:spPr bwMode="auto">
          <a:xfrm>
            <a:off x="2565400" y="5105400"/>
            <a:ext cx="1701800" cy="228600"/>
          </a:xfrm>
          <a:prstGeom prst="rect">
            <a:avLst/>
          </a:prstGeom>
          <a:noFill/>
          <a:ln w="9525">
            <a:noFill/>
            <a:miter lim="800000"/>
            <a:headEnd/>
            <a:tailEnd/>
          </a:ln>
        </p:spPr>
        <p:txBody>
          <a:bodyPr lIns="0" tIns="0" rIns="0" bIns="0"/>
          <a:lstStyle/>
          <a:p>
            <a:pPr marL="742950" indent="-285750" fontAlgn="auto">
              <a:spcBef>
                <a:spcPts val="0"/>
              </a:spcBef>
              <a:spcAft>
                <a:spcPts val="0"/>
              </a:spcAft>
              <a:defRPr/>
            </a:pPr>
            <a:r>
              <a:rPr lang="en-US" sz="1400" b="1">
                <a:solidFill>
                  <a:srgbClr val="800080"/>
                </a:solidFill>
                <a:latin typeface="Comic Sans MS" pitchFamily="66" charset="0"/>
              </a:rPr>
              <a:t>Disillusionment</a:t>
            </a:r>
            <a:endParaRPr lang="en-US">
              <a:effectLst>
                <a:outerShdw blurRad="38100" dist="38100" dir="2700000" algn="tl">
                  <a:srgbClr val="C0C0C0"/>
                </a:outerShdw>
              </a:effectLst>
              <a:latin typeface="+mn-lt"/>
            </a:endParaRPr>
          </a:p>
        </p:txBody>
      </p:sp>
      <p:sp>
        <p:nvSpPr>
          <p:cNvPr id="101426" name="Text Box 50"/>
          <p:cNvSpPr txBox="1">
            <a:spLocks noChangeArrowheads="1"/>
          </p:cNvSpPr>
          <p:nvPr/>
        </p:nvSpPr>
        <p:spPr bwMode="auto">
          <a:xfrm>
            <a:off x="4572000" y="3962400"/>
            <a:ext cx="1663700" cy="279400"/>
          </a:xfrm>
          <a:prstGeom prst="rect">
            <a:avLst/>
          </a:prstGeom>
          <a:noFill/>
          <a:ln w="9525">
            <a:noFill/>
            <a:miter lim="800000"/>
            <a:headEnd/>
            <a:tailEnd/>
          </a:ln>
        </p:spPr>
        <p:txBody>
          <a:bodyPr lIns="0" tIns="0" rIns="0" bIns="0"/>
          <a:lstStyle/>
          <a:p>
            <a:pPr marL="742950" indent="-285750" fontAlgn="auto">
              <a:spcBef>
                <a:spcPts val="0"/>
              </a:spcBef>
              <a:spcAft>
                <a:spcPts val="0"/>
              </a:spcAft>
              <a:defRPr/>
            </a:pPr>
            <a:r>
              <a:rPr lang="en-US" sz="1400" b="1">
                <a:solidFill>
                  <a:srgbClr val="800080"/>
                </a:solidFill>
                <a:latin typeface="Comic Sans MS" pitchFamily="66" charset="0"/>
              </a:rPr>
              <a:t>Rejuvenation</a:t>
            </a:r>
            <a:endParaRPr lang="en-US">
              <a:effectLst>
                <a:outerShdw blurRad="38100" dist="38100" dir="2700000" algn="tl">
                  <a:srgbClr val="C0C0C0"/>
                </a:outerShdw>
              </a:effectLst>
              <a:latin typeface="+mn-lt"/>
            </a:endParaRPr>
          </a:p>
        </p:txBody>
      </p:sp>
      <p:sp>
        <p:nvSpPr>
          <p:cNvPr id="101427" name="Text Box 51"/>
          <p:cNvSpPr txBox="1">
            <a:spLocks noChangeArrowheads="1"/>
          </p:cNvSpPr>
          <p:nvPr/>
        </p:nvSpPr>
        <p:spPr bwMode="auto">
          <a:xfrm>
            <a:off x="6070600" y="3022600"/>
            <a:ext cx="1778000" cy="254000"/>
          </a:xfrm>
          <a:prstGeom prst="rect">
            <a:avLst/>
          </a:prstGeom>
          <a:noFill/>
          <a:ln w="9525">
            <a:noFill/>
            <a:miter lim="800000"/>
            <a:headEnd/>
            <a:tailEnd/>
          </a:ln>
        </p:spPr>
        <p:txBody>
          <a:bodyPr lIns="0" tIns="0" rIns="0" bIns="0"/>
          <a:lstStyle/>
          <a:p>
            <a:pPr marL="742950" indent="-285750" fontAlgn="auto">
              <a:spcBef>
                <a:spcPts val="0"/>
              </a:spcBef>
              <a:spcAft>
                <a:spcPts val="0"/>
              </a:spcAft>
              <a:defRPr/>
            </a:pPr>
            <a:r>
              <a:rPr lang="en-US" sz="1400" b="1">
                <a:solidFill>
                  <a:srgbClr val="800080"/>
                </a:solidFill>
                <a:latin typeface="Comic Sans MS" pitchFamily="66" charset="0"/>
              </a:rPr>
              <a:t>Reflection</a:t>
            </a:r>
            <a:endParaRPr lang="en-US">
              <a:effectLst>
                <a:outerShdw blurRad="38100" dist="38100" dir="2700000" algn="tl">
                  <a:srgbClr val="C0C0C0"/>
                </a:outerShdw>
              </a:effectLst>
              <a:latin typeface="+mn-lt"/>
            </a:endParaRPr>
          </a:p>
        </p:txBody>
      </p:sp>
      <p:sp>
        <p:nvSpPr>
          <p:cNvPr id="101428" name="Text Box 52"/>
          <p:cNvSpPr txBox="1">
            <a:spLocks noChangeArrowheads="1"/>
          </p:cNvSpPr>
          <p:nvPr/>
        </p:nvSpPr>
        <p:spPr bwMode="auto">
          <a:xfrm>
            <a:off x="7327900" y="2032000"/>
            <a:ext cx="1511300" cy="177800"/>
          </a:xfrm>
          <a:prstGeom prst="rect">
            <a:avLst/>
          </a:prstGeom>
          <a:noFill/>
          <a:ln w="9525">
            <a:noFill/>
            <a:miter lim="800000"/>
            <a:headEnd/>
            <a:tailEnd/>
          </a:ln>
        </p:spPr>
        <p:txBody>
          <a:bodyPr lIns="0" tIns="0" rIns="0" bIns="0"/>
          <a:lstStyle/>
          <a:p>
            <a:pPr marL="742950" indent="-285750" fontAlgn="auto">
              <a:spcBef>
                <a:spcPts val="0"/>
              </a:spcBef>
              <a:spcAft>
                <a:spcPts val="0"/>
              </a:spcAft>
              <a:defRPr/>
            </a:pPr>
            <a:r>
              <a:rPr lang="en-US" sz="1400" b="1">
                <a:solidFill>
                  <a:srgbClr val="800080"/>
                </a:solidFill>
                <a:latin typeface="Comic Sans MS" pitchFamily="66" charset="0"/>
              </a:rPr>
              <a:t>Anticipation</a:t>
            </a:r>
            <a:endParaRPr lang="en-US">
              <a:effectLst>
                <a:outerShdw blurRad="38100" dist="38100" dir="2700000" algn="tl">
                  <a:srgbClr val="C0C0C0"/>
                </a:outerShdw>
              </a:effectLst>
              <a:latin typeface="+mn-lt"/>
            </a:endParaRPr>
          </a:p>
        </p:txBody>
      </p:sp>
      <p:sp>
        <p:nvSpPr>
          <p:cNvPr id="101429" name="Text Box 53"/>
          <p:cNvSpPr txBox="1">
            <a:spLocks noChangeArrowheads="1"/>
          </p:cNvSpPr>
          <p:nvPr/>
        </p:nvSpPr>
        <p:spPr bwMode="auto">
          <a:xfrm>
            <a:off x="304800" y="5562600"/>
            <a:ext cx="8382000" cy="355600"/>
          </a:xfrm>
          <a:prstGeom prst="rect">
            <a:avLst/>
          </a:prstGeom>
          <a:noFill/>
          <a:ln w="9525">
            <a:noFill/>
            <a:miter lim="800000"/>
            <a:headEnd/>
            <a:tailEnd/>
          </a:ln>
        </p:spPr>
        <p:txBody>
          <a:bodyPr lIns="0" tIns="0" rIns="0" bIns="0"/>
          <a:lstStyle/>
          <a:p>
            <a:pPr marL="742950" indent="-285750" fontAlgn="auto">
              <a:spcBef>
                <a:spcPts val="0"/>
              </a:spcBef>
              <a:spcAft>
                <a:spcPts val="0"/>
              </a:spcAft>
              <a:defRPr/>
            </a:pPr>
            <a:r>
              <a:rPr lang="en-US" sz="1200">
                <a:solidFill>
                  <a:srgbClr val="000080"/>
                </a:solidFill>
                <a:latin typeface="+mn-lt"/>
              </a:rPr>
              <a:t>Aug         Sept        Oct          Nov	       Dec        Jan        Feb	      Mar        Apr          May	              June            July</a:t>
            </a:r>
            <a:endParaRPr lang="en-US" sz="1200">
              <a:effectLst>
                <a:outerShdw blurRad="38100" dist="38100" dir="2700000" algn="tl">
                  <a:srgbClr val="C0C0C0"/>
                </a:outerShdw>
              </a:effectLst>
              <a:latin typeface="+mn-lt"/>
            </a:endParaRPr>
          </a:p>
        </p:txBody>
      </p:sp>
      <p:sp>
        <p:nvSpPr>
          <p:cNvPr id="101430" name="Text Box 54"/>
          <p:cNvSpPr txBox="1">
            <a:spLocks noChangeArrowheads="1"/>
          </p:cNvSpPr>
          <p:nvPr/>
        </p:nvSpPr>
        <p:spPr bwMode="auto">
          <a:xfrm>
            <a:off x="4105275" y="6210300"/>
            <a:ext cx="5029200" cy="279400"/>
          </a:xfrm>
          <a:prstGeom prst="rect">
            <a:avLst/>
          </a:prstGeom>
          <a:noFill/>
          <a:ln w="9525">
            <a:noFill/>
            <a:miter lim="800000"/>
            <a:headEnd/>
            <a:tailEnd/>
          </a:ln>
        </p:spPr>
        <p:txBody>
          <a:bodyPr lIns="0" tIns="0" rIns="0" bIns="0"/>
          <a:lstStyle/>
          <a:p>
            <a:pPr marL="742950" indent="-285750" fontAlgn="auto">
              <a:spcBef>
                <a:spcPts val="0"/>
              </a:spcBef>
              <a:spcAft>
                <a:spcPts val="0"/>
              </a:spcAft>
              <a:defRPr/>
            </a:pPr>
            <a:r>
              <a:rPr lang="en-US" sz="1000">
                <a:latin typeface="+mn-lt"/>
              </a:rPr>
              <a:t>Source:	Trainer’s Manual, Support Provider Training, Revised May 1996 </a:t>
            </a:r>
            <a:endParaRPr lang="en-US">
              <a:effectLst>
                <a:outerShdw blurRad="38100" dist="38100" dir="2700000" algn="tl">
                  <a:srgbClr val="C0C0C0"/>
                </a:outerShdw>
              </a:effectLst>
              <a:latin typeface="+mn-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Thank you…</a:t>
            </a:r>
          </a:p>
        </p:txBody>
      </p:sp>
      <p:sp>
        <p:nvSpPr>
          <p:cNvPr id="62467" name="Content Placeholder 2"/>
          <p:cNvSpPr>
            <a:spLocks noGrp="1"/>
          </p:cNvSpPr>
          <p:nvPr>
            <p:ph idx="1"/>
          </p:nvPr>
        </p:nvSpPr>
        <p:spPr/>
        <p:txBody>
          <a:bodyPr/>
          <a:lstStyle/>
          <a:p>
            <a:pPr eaLnBrk="1" hangingPunct="1"/>
            <a:r>
              <a:rPr lang="en-US" sz="3200" dirty="0" smtClean="0">
                <a:solidFill>
                  <a:srgbClr val="750B3D"/>
                </a:solidFill>
              </a:rPr>
              <a:t>For your time, energy, and participation!</a:t>
            </a:r>
          </a:p>
          <a:p>
            <a:pPr eaLnBrk="1" hangingPunct="1"/>
            <a:r>
              <a:rPr lang="en-US" sz="3200" dirty="0" smtClean="0">
                <a:solidFill>
                  <a:srgbClr val="750B3D"/>
                </a:solidFill>
              </a:rPr>
              <a:t>This training was adapted from NEA’s/OEA’s/CTA’s </a:t>
            </a:r>
          </a:p>
          <a:p>
            <a:pPr eaLnBrk="1" hangingPunct="1">
              <a:buFont typeface="Wingdings 2" pitchFamily="18" charset="2"/>
              <a:buNone/>
            </a:pPr>
            <a:r>
              <a:rPr lang="en-US" sz="3200" dirty="0" smtClean="0">
                <a:solidFill>
                  <a:srgbClr val="750B3D"/>
                </a:solidFill>
              </a:rPr>
              <a:t>   “I Can Do It! Classroom Management Training” &amp; OEA’s “Bullying Prevention Training”</a:t>
            </a:r>
          </a:p>
          <a:p>
            <a:pPr eaLnBrk="1" hangingPunct="1"/>
            <a:r>
              <a:rPr lang="en-US" sz="3200" dirty="0" smtClean="0">
                <a:solidFill>
                  <a:srgbClr val="750B3D"/>
                </a:solidFill>
              </a:rPr>
              <a:t>To contact me: </a:t>
            </a:r>
            <a:r>
              <a:rPr lang="en-US" sz="3200" dirty="0" smtClean="0">
                <a:solidFill>
                  <a:srgbClr val="750B3D"/>
                </a:solidFill>
                <a:hlinkClick r:id="rId3"/>
              </a:rPr>
              <a:t>hisparks@aol.com</a:t>
            </a:r>
            <a:endParaRPr lang="en-US" sz="3200" dirty="0" smtClean="0">
              <a:solidFill>
                <a:srgbClr val="750B3D"/>
              </a:solidFill>
            </a:endParaRPr>
          </a:p>
          <a:p>
            <a:pPr lvl="8"/>
            <a:r>
              <a:rPr lang="en-US" sz="2000" dirty="0" smtClean="0">
                <a:solidFill>
                  <a:srgbClr val="750B3D"/>
                </a:solidFill>
              </a:rPr>
              <a:t>www.hisparks.com</a:t>
            </a:r>
          </a:p>
          <a:p>
            <a:pPr eaLnBrk="1" hangingPunct="1">
              <a:buFont typeface="Wingdings 2" pitchFamily="18" charset="2"/>
              <a:buNone/>
            </a:pPr>
            <a:r>
              <a:rPr lang="en-US" sz="3200" dirty="0" smtClean="0">
                <a:solidFill>
                  <a:srgbClr val="750B3D"/>
                </a:solidFill>
              </a:rPr>
              <a:t>	</a:t>
            </a:r>
          </a:p>
          <a:p>
            <a:pPr eaLnBrk="1" hangingPunct="1">
              <a:buFont typeface="Wingdings 2" pitchFamily="18" charset="2"/>
              <a:buNone/>
            </a:pPr>
            <a:endParaRPr lang="en-US" sz="3200" dirty="0" smtClean="0">
              <a:solidFill>
                <a:srgbClr val="750B3D"/>
              </a:solidFill>
            </a:endParaRPr>
          </a:p>
          <a:p>
            <a:pPr eaLnBrk="1" hangingPunct="1">
              <a:buFont typeface="Wingdings 2" pitchFamily="18" charset="2"/>
              <a:buNone/>
            </a:pPr>
            <a:endParaRPr lang="en-US" sz="3200" dirty="0" smtClean="0">
              <a:solidFill>
                <a:srgbClr val="750B3D"/>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lstStyle/>
          <a:p>
            <a:pPr eaLnBrk="1" hangingPunct="1"/>
            <a:endParaRPr lang="en-US" smtClean="0"/>
          </a:p>
        </p:txBody>
      </p:sp>
      <p:sp>
        <p:nvSpPr>
          <p:cNvPr id="8" name="Rounded Rectangle 7"/>
          <p:cNvSpPr/>
          <p:nvPr/>
        </p:nvSpPr>
        <p:spPr>
          <a:xfrm>
            <a:off x="-1722438" y="3722688"/>
            <a:ext cx="1630363" cy="2057400"/>
          </a:xfrm>
          <a:prstGeom prst="roundRect">
            <a:avLst>
              <a:gd name="adj" fmla="val 11341"/>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t>Don’t forget: You can copy-paste this slide into other presentations, and move or resize the poll.</a:t>
            </a:r>
          </a:p>
        </p:txBody>
      </p:sp>
      <p:sp>
        <p:nvSpPr>
          <p:cNvPr id="10" name="Right Arrow 9"/>
          <p:cNvSpPr/>
          <p:nvPr/>
        </p:nvSpPr>
        <p:spPr>
          <a:xfrm>
            <a:off x="-1722438" y="2971800"/>
            <a:ext cx="1630363" cy="549275"/>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dirty="0"/>
          </a:p>
        </p:txBody>
      </p:sp>
      <p:sp>
        <p:nvSpPr>
          <p:cNvPr id="14341" name="Text Box 6"/>
          <p:cNvSpPr txBox="1">
            <a:spLocks noChangeArrowheads="1"/>
          </p:cNvSpPr>
          <p:nvPr/>
        </p:nvSpPr>
        <p:spPr bwMode="auto">
          <a:xfrm>
            <a:off x="127000" y="6604000"/>
            <a:ext cx="7620000"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onstantia" pitchFamily="18" charset="0"/>
              </a:rPr>
              <a:t>Poll: The age group I teach is</a:t>
            </a:r>
          </a:p>
        </p:txBody>
      </p:sp>
      <p:pic>
        <p:nvPicPr>
          <p:cNvPr id="14342" name="ShockwaveFlash1"/>
          <p:cNvPicPr preferRelativeResize="0">
            <a:picLocks noChangeArrowheads="1" noChangeShapeType="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73163" y="1892300"/>
            <a:ext cx="6796087" cy="450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p:txBody>
          <a:bodyPr/>
          <a:lstStyle/>
          <a:p>
            <a:pPr eaLnBrk="1" hangingPunct="1"/>
            <a:endParaRPr lang="en-US" smtClean="0"/>
          </a:p>
        </p:txBody>
      </p:sp>
      <p:sp>
        <p:nvSpPr>
          <p:cNvPr id="8" name="Rounded Rectangle 7"/>
          <p:cNvSpPr/>
          <p:nvPr/>
        </p:nvSpPr>
        <p:spPr>
          <a:xfrm>
            <a:off x="-1722438" y="3722688"/>
            <a:ext cx="1630363" cy="2057400"/>
          </a:xfrm>
          <a:prstGeom prst="roundRect">
            <a:avLst>
              <a:gd name="adj" fmla="val 11341"/>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t>Don’t forget: You can copy-paste this slide into other presentations, and move or resize the poll.</a:t>
            </a:r>
          </a:p>
        </p:txBody>
      </p:sp>
      <p:sp>
        <p:nvSpPr>
          <p:cNvPr id="10" name="Right Arrow 9"/>
          <p:cNvSpPr/>
          <p:nvPr/>
        </p:nvSpPr>
        <p:spPr>
          <a:xfrm>
            <a:off x="-1722438" y="2971800"/>
            <a:ext cx="1630363" cy="549275"/>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dirty="0"/>
          </a:p>
        </p:txBody>
      </p:sp>
      <p:sp>
        <p:nvSpPr>
          <p:cNvPr id="15365" name="Text Box 6"/>
          <p:cNvSpPr txBox="1">
            <a:spLocks noChangeArrowheads="1"/>
          </p:cNvSpPr>
          <p:nvPr/>
        </p:nvSpPr>
        <p:spPr bwMode="auto">
          <a:xfrm>
            <a:off x="127000" y="6604000"/>
            <a:ext cx="7620000"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onstantia" pitchFamily="18" charset="0"/>
              </a:rPr>
              <a:t>Poll: I would describe my school as </a:t>
            </a:r>
          </a:p>
        </p:txBody>
      </p:sp>
      <p:pic>
        <p:nvPicPr>
          <p:cNvPr id="15366" name="ShockwaveFlash1"/>
          <p:cNvPicPr preferRelativeResize="0">
            <a:picLocks noChangeArrowheads="1" noChangeShapeType="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73163" y="1892300"/>
            <a:ext cx="6796087" cy="450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endParaRPr lang="en-US" smtClean="0"/>
          </a:p>
        </p:txBody>
      </p:sp>
      <p:sp>
        <p:nvSpPr>
          <p:cNvPr id="8" name="Rounded Rectangle 7"/>
          <p:cNvSpPr/>
          <p:nvPr/>
        </p:nvSpPr>
        <p:spPr>
          <a:xfrm>
            <a:off x="-1722438" y="3722688"/>
            <a:ext cx="1630363" cy="2057400"/>
          </a:xfrm>
          <a:prstGeom prst="roundRect">
            <a:avLst>
              <a:gd name="adj" fmla="val 11341"/>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t>Don’t forget: You can copy-paste this slide into other presentations, and move or resize the poll.</a:t>
            </a:r>
          </a:p>
        </p:txBody>
      </p:sp>
      <p:sp>
        <p:nvSpPr>
          <p:cNvPr id="10" name="Right Arrow 9"/>
          <p:cNvSpPr/>
          <p:nvPr/>
        </p:nvSpPr>
        <p:spPr>
          <a:xfrm>
            <a:off x="-1722438" y="2971800"/>
            <a:ext cx="1630363" cy="549275"/>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dirty="0"/>
          </a:p>
        </p:txBody>
      </p:sp>
      <p:sp>
        <p:nvSpPr>
          <p:cNvPr id="16389" name="Text Box 6"/>
          <p:cNvSpPr txBox="1">
            <a:spLocks noChangeArrowheads="1"/>
          </p:cNvSpPr>
          <p:nvPr/>
        </p:nvSpPr>
        <p:spPr bwMode="auto">
          <a:xfrm>
            <a:off x="127000" y="6604000"/>
            <a:ext cx="7620000"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onstantia" pitchFamily="18" charset="0"/>
              </a:rPr>
              <a:t>Poll: Today I'm hoping to learn...</a:t>
            </a:r>
          </a:p>
        </p:txBody>
      </p:sp>
      <p:pic>
        <p:nvPicPr>
          <p:cNvPr id="16390" name="ShockwaveFlash1"/>
          <p:cNvPicPr preferRelativeResize="0">
            <a:picLocks noChangeArrowheads="1" noChangeShapeType="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73163" y="1892300"/>
            <a:ext cx="6796087" cy="450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79425" y="920750"/>
            <a:ext cx="8382000" cy="457200"/>
          </a:xfrm>
        </p:spPr>
        <p:txBody>
          <a:bodyPr/>
          <a:lstStyle/>
          <a:p>
            <a:pPr algn="ctr" eaLnBrk="1" hangingPunct="1"/>
            <a:r>
              <a:rPr lang="en-US" sz="4000" smtClean="0"/>
              <a:t>KWL Chart: Classroom Management</a:t>
            </a:r>
          </a:p>
        </p:txBody>
      </p:sp>
      <p:graphicFrame>
        <p:nvGraphicFramePr>
          <p:cNvPr id="1026" name="Object 7"/>
          <p:cNvGraphicFramePr>
            <a:graphicFrameLocks noGrp="1" noChangeAspect="1"/>
          </p:cNvGraphicFramePr>
          <p:nvPr>
            <p:ph type="tbl" idx="1"/>
          </p:nvPr>
        </p:nvGraphicFramePr>
        <p:xfrm>
          <a:off x="228600" y="1371600"/>
          <a:ext cx="9144000" cy="5332413"/>
        </p:xfrm>
        <a:graphic>
          <a:graphicData uri="http://schemas.openxmlformats.org/presentationml/2006/ole">
            <p:oleObj spid="_x0000_s1032" name="Document" r:id="rId4" imgW="7466076" imgH="4503420" progId="Word.Document.8">
              <p:embed/>
            </p:oleObj>
          </a:graphicData>
        </a:graphic>
      </p:graphicFrame>
      <p:sp>
        <p:nvSpPr>
          <p:cNvPr id="1028" name="Text Box 5"/>
          <p:cNvSpPr txBox="1">
            <a:spLocks noChangeArrowheads="1"/>
          </p:cNvSpPr>
          <p:nvPr/>
        </p:nvSpPr>
        <p:spPr bwMode="auto">
          <a:xfrm>
            <a:off x="381000" y="1752600"/>
            <a:ext cx="2667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7429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Constantia" pitchFamily="18" charset="0"/>
              </a:rPr>
              <a:t>What I </a:t>
            </a:r>
            <a:r>
              <a:rPr lang="en-US" sz="2400">
                <a:solidFill>
                  <a:srgbClr val="FF0000"/>
                </a:solidFill>
                <a:latin typeface="Constantia" pitchFamily="18" charset="0"/>
              </a:rPr>
              <a:t>K</a:t>
            </a:r>
            <a:r>
              <a:rPr lang="en-US" sz="2400">
                <a:latin typeface="Constantia" pitchFamily="18" charset="0"/>
              </a:rPr>
              <a:t>now</a:t>
            </a:r>
          </a:p>
        </p:txBody>
      </p:sp>
      <p:sp>
        <p:nvSpPr>
          <p:cNvPr id="1029" name="Text Box 6"/>
          <p:cNvSpPr txBox="1">
            <a:spLocks noChangeArrowheads="1"/>
          </p:cNvSpPr>
          <p:nvPr/>
        </p:nvSpPr>
        <p:spPr bwMode="auto">
          <a:xfrm>
            <a:off x="2590800" y="1752600"/>
            <a:ext cx="3733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7429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Constantia" pitchFamily="18" charset="0"/>
              </a:rPr>
              <a:t>What I </a:t>
            </a:r>
            <a:r>
              <a:rPr lang="en-US" sz="2400">
                <a:solidFill>
                  <a:srgbClr val="FF0000"/>
                </a:solidFill>
                <a:latin typeface="Constantia" pitchFamily="18" charset="0"/>
              </a:rPr>
              <a:t>W</a:t>
            </a:r>
            <a:r>
              <a:rPr lang="en-US" sz="2400">
                <a:latin typeface="Constantia" pitchFamily="18" charset="0"/>
              </a:rPr>
              <a:t>ant to Know</a:t>
            </a:r>
          </a:p>
        </p:txBody>
      </p:sp>
      <p:sp>
        <p:nvSpPr>
          <p:cNvPr id="1030" name="Text Box 7"/>
          <p:cNvSpPr txBox="1">
            <a:spLocks noChangeArrowheads="1"/>
          </p:cNvSpPr>
          <p:nvPr/>
        </p:nvSpPr>
        <p:spPr bwMode="auto">
          <a:xfrm>
            <a:off x="5943600" y="17526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7429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Constantia" pitchFamily="18" charset="0"/>
              </a:rPr>
              <a:t>What I </a:t>
            </a:r>
            <a:r>
              <a:rPr lang="en-US" sz="2400">
                <a:solidFill>
                  <a:srgbClr val="FF0000"/>
                </a:solidFill>
                <a:latin typeface="Constantia" pitchFamily="18" charset="0"/>
              </a:rPr>
              <a:t>L</a:t>
            </a:r>
            <a:r>
              <a:rPr lang="en-US" sz="2400">
                <a:latin typeface="Constantia" pitchFamily="18" charset="0"/>
              </a:rPr>
              <a:t>earned</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Flow</Template>
  <TotalTime>2730</TotalTime>
  <Words>3101</Words>
  <Application>Microsoft Office PowerPoint</Application>
  <PresentationFormat>On-screen Show (4:3)</PresentationFormat>
  <Paragraphs>469</Paragraphs>
  <Slides>54</Slides>
  <Notes>54</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Flow</vt:lpstr>
      <vt:lpstr>Document</vt:lpstr>
      <vt:lpstr>Classroom Management</vt:lpstr>
      <vt:lpstr>Section 1</vt:lpstr>
      <vt:lpstr>How To Vote via Texting</vt:lpstr>
      <vt:lpstr>How To Vote via Poll4.com</vt:lpstr>
      <vt:lpstr>Slide 5</vt:lpstr>
      <vt:lpstr>Slide 6</vt:lpstr>
      <vt:lpstr>Slide 7</vt:lpstr>
      <vt:lpstr>Slide 8</vt:lpstr>
      <vt:lpstr>KWL Chart: Classroom Management</vt:lpstr>
      <vt:lpstr>Our goals…let’s talk about:</vt:lpstr>
      <vt:lpstr>Two primary objectives of classroom management:</vt:lpstr>
      <vt:lpstr>How do we achieve this in the classroom?</vt:lpstr>
      <vt:lpstr>Section 2</vt:lpstr>
      <vt:lpstr>Images of Community</vt:lpstr>
      <vt:lpstr>Reflection</vt:lpstr>
      <vt:lpstr>Creating a community in your classroom so that…</vt:lpstr>
      <vt:lpstr>The Anti-Bullying Classroom</vt:lpstr>
      <vt:lpstr>Remember Maslow?</vt:lpstr>
      <vt:lpstr>Slide 19</vt:lpstr>
      <vt:lpstr>Enhancing acceptance:  Comfort and Order</vt:lpstr>
      <vt:lpstr>Section 3</vt:lpstr>
      <vt:lpstr>What is your  COMMUNICATION STYLE?</vt:lpstr>
      <vt:lpstr>Slide 23</vt:lpstr>
      <vt:lpstr>Ticket Out the Door</vt:lpstr>
      <vt:lpstr>Home/School Communication</vt:lpstr>
      <vt:lpstr>Slide 26</vt:lpstr>
      <vt:lpstr>Section 4</vt:lpstr>
      <vt:lpstr>Puzzle Activity</vt:lpstr>
      <vt:lpstr>Intrinsic vs. Extrinsic Motivation</vt:lpstr>
      <vt:lpstr>The truth of the matter…</vt:lpstr>
      <vt:lpstr>Selecting the appropriate motivators…consider:</vt:lpstr>
      <vt:lpstr>Give one, Get one!</vt:lpstr>
      <vt:lpstr>Section 5</vt:lpstr>
      <vt:lpstr>Rules &amp; Routines must be taught</vt:lpstr>
      <vt:lpstr>Keeping the peace…</vt:lpstr>
      <vt:lpstr>Let’s talk about…. </vt:lpstr>
      <vt:lpstr>Mrs. McCollum’s Expectations</vt:lpstr>
      <vt:lpstr>Routines—establish &amp; practice a   clear procedure for:</vt:lpstr>
      <vt:lpstr>Slide 39</vt:lpstr>
      <vt:lpstr>Provide CLEAR FEEDBACK ASAP:</vt:lpstr>
      <vt:lpstr>Because the goals for intervention should always be…</vt:lpstr>
      <vt:lpstr>Section 6</vt:lpstr>
      <vt:lpstr>Hints &amp; Tips:</vt:lpstr>
      <vt:lpstr>Transitions…</vt:lpstr>
      <vt:lpstr>Transition problems…table talk:</vt:lpstr>
      <vt:lpstr>Section 7</vt:lpstr>
      <vt:lpstr>Steps to conflict resolution:</vt:lpstr>
      <vt:lpstr>Reflection</vt:lpstr>
      <vt:lpstr>Is this behavior an isolated event or a recurring symptom of a greater problem?  </vt:lpstr>
      <vt:lpstr>Is this behavior an isolated event or a recurring symptom of a greater problem?  </vt:lpstr>
      <vt:lpstr>Because the goals for intervention should always be…</vt:lpstr>
      <vt:lpstr>KWL Chart</vt:lpstr>
      <vt:lpstr>Slide 53</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Management</dc:title>
  <dc:creator>Kim Meigs</dc:creator>
  <cp:lastModifiedBy>OKCPS</cp:lastModifiedBy>
  <cp:revision>170</cp:revision>
  <dcterms:created xsi:type="dcterms:W3CDTF">2011-07-21T13:11:38Z</dcterms:created>
  <dcterms:modified xsi:type="dcterms:W3CDTF">2011-10-08T21:39:12Z</dcterms:modified>
</cp:coreProperties>
</file>