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72" r:id="rId6"/>
    <p:sldId id="259" r:id="rId7"/>
    <p:sldId id="278" r:id="rId8"/>
    <p:sldId id="279" r:id="rId9"/>
    <p:sldId id="260" r:id="rId10"/>
    <p:sldId id="264" r:id="rId11"/>
    <p:sldId id="265" r:id="rId12"/>
    <p:sldId id="268" r:id="rId13"/>
    <p:sldId id="261" r:id="rId14"/>
    <p:sldId id="275" r:id="rId15"/>
    <p:sldId id="276" r:id="rId16"/>
    <p:sldId id="277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7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895B1-B622-4D3D-8AA5-0033AA6BDA0E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EEFC7-6641-4C49-8414-271F1DD5F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sz="4400" dirty="0" smtClean="0"/>
              <a:t>Strategies for Intermediate Students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83900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Students should be taught specific strategies </a:t>
            </a:r>
          </a:p>
          <a:p>
            <a:r>
              <a:rPr lang="en-US" sz="3200" dirty="0" smtClean="0"/>
              <a:t>to improve memory and understanding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Content example:  Order of Operations Chant</a:t>
            </a:r>
          </a:p>
          <a:p>
            <a:r>
              <a:rPr lang="en-US" sz="3200" dirty="0" smtClean="0"/>
              <a:t>                                       Integer Song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Order of Operations Cup Chant</a:t>
            </a: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Paren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theses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Ex-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nents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(the top of the cup)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Multi      ply,                Divide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cup’s bottom,      pick up and move cup right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Add,         Subtract</a:t>
            </a: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clap       grab cup with thumb side down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Left                                       to right,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Bring open mouth of cup to left hand       touch bottom of cup to table</a:t>
            </a: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Order’s</a:t>
            </a:r>
          </a:p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Transfer cup to left hand by grabbing the bottom of the cup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on                                   your side!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Right hand slaps table                       Left hand crosses over &amp; puts cup down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414" y="1524000"/>
            <a:ext cx="677358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(Tune: Row, Row, Row Your Boat)</a:t>
            </a:r>
          </a:p>
          <a:p>
            <a:endParaRPr lang="en-US" sz="3600" dirty="0" smtClean="0"/>
          </a:p>
          <a:p>
            <a:r>
              <a:rPr lang="en-US" sz="3600" dirty="0" smtClean="0"/>
              <a:t>Same signs, add and keep</a:t>
            </a:r>
          </a:p>
          <a:p>
            <a:r>
              <a:rPr lang="en-US" sz="3600" dirty="0" smtClean="0"/>
              <a:t>Different signs, subtract</a:t>
            </a:r>
          </a:p>
          <a:p>
            <a:r>
              <a:rPr lang="en-US" sz="3600" dirty="0" smtClean="0"/>
              <a:t>Keep the sign of the larger number</a:t>
            </a:r>
          </a:p>
          <a:p>
            <a:r>
              <a:rPr lang="en-US" sz="3600" dirty="0" smtClean="0"/>
              <a:t>Then you’ll be exact!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819400"/>
            <a:ext cx="808945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Students should maintain a math journal to </a:t>
            </a:r>
          </a:p>
          <a:p>
            <a:r>
              <a:rPr lang="en-US" sz="3200" dirty="0" smtClean="0"/>
              <a:t>record and store math resources.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Content example:  Academic Vocabulary </a:t>
            </a:r>
            <a:r>
              <a:rPr lang="en-US" sz="3200" smtClean="0"/>
              <a:t>Flippy</a:t>
            </a:r>
            <a:endParaRPr lang="en-US" sz="3200" dirty="0" smtClean="0"/>
          </a:p>
          <a:p>
            <a:r>
              <a:rPr lang="en-US" sz="3200" dirty="0" smtClean="0"/>
              <a:t>			     Exponent rule foldable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8</a:t>
            </a:r>
          </a:p>
          <a:p>
            <a:pPr marL="457200" indent="-457200">
              <a:buFontTx/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13</a:t>
            </a:r>
          </a:p>
          <a:p>
            <a:pPr marL="457200" indent="-457200">
              <a:buAutoNum type="alphaUcPeriod" startAt="4"/>
            </a:pP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2895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2766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6546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3962400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34042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Wingdings" pitchFamily="2" charset="2"/>
              </a:rPr>
              <a:t>l</a:t>
            </a:r>
            <a:endParaRPr lang="en-US" sz="1400" dirty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 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7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10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 startAt="4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    </a:t>
            </a:r>
          </a:p>
          <a:p>
            <a:pPr marL="457200" indent="-457200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295400" y="3198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95400" y="3960812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4648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95400" y="5410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2600" y="2971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37338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4419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51816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Rules Foldable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87463"/>
            <a:ext cx="418896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patterns do you notice?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-1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-2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-3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-4</a:t>
            </a: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Wingdings" pitchFamily="2" charset="2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667000"/>
            <a:ext cx="7072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=16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8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4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 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676018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Every day, provide meaningful math </a:t>
            </a:r>
          </a:p>
          <a:p>
            <a:r>
              <a:rPr lang="en-US" sz="3200" dirty="0" smtClean="0"/>
              <a:t>investigations through manipulatives, </a:t>
            </a:r>
          </a:p>
          <a:p>
            <a:r>
              <a:rPr lang="en-US" sz="3200" dirty="0" smtClean="0"/>
              <a:t>games, puzzles, and stories.</a:t>
            </a:r>
          </a:p>
          <a:p>
            <a:endParaRPr lang="en-US" sz="3200" dirty="0" smtClean="0"/>
          </a:p>
          <a:p>
            <a:r>
              <a:rPr lang="en-US" sz="3200" dirty="0" smtClean="0"/>
              <a:t>Content example:  True Blue</a:t>
            </a:r>
          </a:p>
          <a:p>
            <a:r>
              <a:rPr lang="en-US" sz="3200" dirty="0" smtClean="0"/>
              <a:t>		                 Love Box Company </a:t>
            </a:r>
          </a:p>
          <a:p>
            <a:r>
              <a:rPr lang="en-US" sz="3200" dirty="0" smtClean="0"/>
              <a:t>			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Blue</a:t>
            </a:r>
            <a:endParaRPr lang="en-US" dirty="0"/>
          </a:p>
        </p:txBody>
      </p:sp>
      <p:pic>
        <p:nvPicPr>
          <p:cNvPr id="2050" name="Picture 2" descr="C:\Users\David Martin\AppData\Local\Microsoft\Windows\Temporary Internet Files\Content.IE5\4SYNDYHO\MCj02909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0594" y="3886200"/>
            <a:ext cx="2023406" cy="2209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1676400"/>
            <a:ext cx="819807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Trina wants to win a goldfish at the carnival.  </a:t>
            </a:r>
          </a:p>
          <a:p>
            <a:r>
              <a:rPr lang="en-US" sz="3200" dirty="0" smtClean="0"/>
              <a:t>In order for  her to win, she needs to pick 2 blue </a:t>
            </a:r>
          </a:p>
          <a:p>
            <a:r>
              <a:rPr lang="en-US" sz="3200" dirty="0" smtClean="0"/>
              <a:t>tiles out of the “True Blue prize bag,” without </a:t>
            </a:r>
          </a:p>
          <a:p>
            <a:r>
              <a:rPr lang="en-US" sz="3200" dirty="0" smtClean="0"/>
              <a:t>looking.  If the prize bag contains 3 blue tiles </a:t>
            </a:r>
          </a:p>
          <a:p>
            <a:r>
              <a:rPr lang="en-US" sz="3200" dirty="0" smtClean="0"/>
              <a:t>and 3 red tiles, what is the probability </a:t>
            </a:r>
          </a:p>
          <a:p>
            <a:r>
              <a:rPr lang="en-US" sz="3200" dirty="0" smtClean="0"/>
              <a:t>of winning the game?</a:t>
            </a:r>
          </a:p>
          <a:p>
            <a:endParaRPr lang="en-US" sz="3200" dirty="0" smtClean="0"/>
          </a:p>
          <a:p>
            <a:r>
              <a:rPr lang="en-US" sz="3200" dirty="0" smtClean="0"/>
              <a:t>Predict the number of wins you will</a:t>
            </a:r>
          </a:p>
          <a:p>
            <a:r>
              <a:rPr lang="en-US" sz="3200" dirty="0" smtClean="0"/>
              <a:t>get in 40 trials.  Then, conduct the trials</a:t>
            </a:r>
          </a:p>
          <a:p>
            <a:r>
              <a:rPr lang="en-US" sz="3200" dirty="0" smtClean="0"/>
              <a:t>and record the outcomes.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Box Company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819400"/>
            <a:ext cx="8022336" cy="32004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j-lt"/>
              </a:rPr>
              <a:t>Love Box Company wants to create a box that holds 12 cubic inches.  Each square inch of cardboard costs the company $.005.  What are the dimensions  of the least expensive box the company can create?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 descr="C:\Users\David Martin\AppData\Local\Microsoft\Windows\Temporary Internet Files\Content.IE5\LY1PDWPN\MCIN00667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04800"/>
            <a:ext cx="2430855" cy="1979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3216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Every day, expect students to explain their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hinking.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Content example:  Sense &amp; Nonsense</a:t>
            </a:r>
          </a:p>
          <a:p>
            <a:r>
              <a:rPr lang="en-US" sz="3200" dirty="0" smtClean="0"/>
              <a:t>                                       Farmer John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&amp; Nonsense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8878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Mr. Bragg says he’s right 100% of the time.  Is he bragging?  Why?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The Garcia family ate out last Saturday.  The bill was $46.  </a:t>
            </a:r>
          </a:p>
          <a:p>
            <a:pPr marL="342900" indent="-342900"/>
            <a:r>
              <a:rPr lang="en-US" sz="2400" dirty="0" smtClean="0"/>
              <a:t>      Would a 50% tip be too much to leave?  Why? 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3"/>
            </a:pPr>
            <a:r>
              <a:rPr lang="en-US" sz="2400" dirty="0" smtClean="0"/>
              <a:t>Ellen loaned </a:t>
            </a:r>
            <a:r>
              <a:rPr lang="en-US" sz="2400" dirty="0" err="1" smtClean="0"/>
              <a:t>Me’Shell</a:t>
            </a:r>
            <a:r>
              <a:rPr lang="en-US" sz="2400" dirty="0" smtClean="0"/>
              <a:t> one dollar.  She said the interest would be </a:t>
            </a:r>
          </a:p>
          <a:p>
            <a:pPr marL="342900" indent="-342900"/>
            <a:r>
              <a:rPr lang="en-US" sz="2400" dirty="0" smtClean="0"/>
              <a:t>       75% a day.  Is this  a pretty good deal for Ellen?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4"/>
            </a:pPr>
            <a:r>
              <a:rPr lang="en-US" sz="2400" dirty="0" smtClean="0"/>
              <a:t>Daniel missed 10 problems on his science test.  Do you think his </a:t>
            </a:r>
          </a:p>
          <a:p>
            <a:pPr marL="342900" indent="-342900"/>
            <a:r>
              <a:rPr lang="en-US" sz="2400" dirty="0" smtClean="0"/>
              <a:t>      percentage is high enough for an A? 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5"/>
            </a:pPr>
            <a:r>
              <a:rPr lang="en-US" sz="2400" dirty="0" smtClean="0"/>
              <a:t>Rose has a paper route.  She gets to keep 25% of whatever money </a:t>
            </a:r>
          </a:p>
          <a:p>
            <a:pPr marL="342900" indent="-342900"/>
            <a:r>
              <a:rPr lang="en-US" sz="2400" dirty="0" smtClean="0"/>
              <a:t>      she collects.  Do you think this is a good deal?  Why?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Farmer John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6661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planting the Spring crops, Farmer John needs to determine </a:t>
            </a:r>
          </a:p>
          <a:p>
            <a:r>
              <a:rPr lang="en-US" sz="2400" dirty="0" smtClean="0"/>
              <a:t>how many acres will be allocated for his vegetables.  He decides to </a:t>
            </a:r>
          </a:p>
          <a:p>
            <a:r>
              <a:rPr lang="en-US" sz="2400" dirty="0" smtClean="0"/>
              <a:t>plant 5% of the area with onions, 20% with tomatoes, 25% with </a:t>
            </a:r>
          </a:p>
          <a:p>
            <a:r>
              <a:rPr lang="en-US" sz="2400" dirty="0" smtClean="0"/>
              <a:t>egg plant, 25% with corn, and  25% with carrots.  The number of </a:t>
            </a:r>
          </a:p>
          <a:p>
            <a:r>
              <a:rPr lang="en-US" sz="2400" dirty="0" smtClean="0"/>
              <a:t>acres for each crop must be whole numbers.  Help John determine </a:t>
            </a:r>
          </a:p>
          <a:p>
            <a:r>
              <a:rPr lang="en-US" sz="2400" dirty="0" smtClean="0"/>
              <a:t>the minimum number of acres that will be planted and the acreage </a:t>
            </a:r>
          </a:p>
          <a:p>
            <a:r>
              <a:rPr lang="en-US" sz="2400" dirty="0" smtClean="0"/>
              <a:t>allotted to each vegetable.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3340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Onions= tan                       Corn= yellow</a:t>
            </a:r>
          </a:p>
          <a:p>
            <a:r>
              <a:rPr lang="en-US" sz="2400" dirty="0" smtClean="0"/>
              <a:t>Tomatoes = red                 Carrots= orange</a:t>
            </a:r>
          </a:p>
          <a:p>
            <a:r>
              <a:rPr lang="en-US" sz="2400" dirty="0" smtClean="0"/>
              <a:t>Egg plant = purple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897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John must also consider that different plants have different space </a:t>
            </a:r>
          </a:p>
          <a:p>
            <a:r>
              <a:rPr lang="en-US" sz="2400" dirty="0" smtClean="0"/>
              <a:t>requirements.  Use the rods to represent the required space as follow:</a:t>
            </a:r>
            <a:endParaRPr lang="en-US" sz="2400" dirty="0"/>
          </a:p>
        </p:txBody>
      </p:sp>
      <p:pic>
        <p:nvPicPr>
          <p:cNvPr id="1033" name="Picture 9" descr="C:\Users\David Martin\AppData\Local\Microsoft\Windows\Temporary Internet Files\Content.IE5\IVS53KK1\MCj025083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876800"/>
            <a:ext cx="1477224" cy="1116330"/>
          </a:xfrm>
          <a:prstGeom prst="rect">
            <a:avLst/>
          </a:prstGeom>
          <a:noFill/>
        </p:spPr>
      </p:pic>
      <p:pic>
        <p:nvPicPr>
          <p:cNvPr id="1034" name="Picture 10" descr="C:\Users\David Martin\AppData\Local\Microsoft\Windows\Temporary Internet Files\Content.IE5\DQF3IR0V\MCj021536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6006709"/>
            <a:ext cx="972493" cy="851291"/>
          </a:xfrm>
          <a:prstGeom prst="rect">
            <a:avLst/>
          </a:prstGeom>
          <a:noFill/>
        </p:spPr>
      </p:pic>
      <p:pic>
        <p:nvPicPr>
          <p:cNvPr id="1036" name="Picture 12" descr="C:\Users\David Martin\AppData\Local\Microsoft\Windows\Temporary Internet Files\Content.IE5\0ZXTPLPR\MCj025081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181600"/>
            <a:ext cx="990600" cy="691092"/>
          </a:xfrm>
          <a:prstGeom prst="rect">
            <a:avLst/>
          </a:prstGeom>
          <a:noFill/>
        </p:spPr>
      </p:pic>
      <p:pic>
        <p:nvPicPr>
          <p:cNvPr id="1039" name="Picture 15" descr="C:\Users\David Martin\AppData\Local\Microsoft\Windows\Temporary Internet Files\Content.IE5\GCQJ55QI\MCFD00537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133846">
            <a:off x="125963" y="5428520"/>
            <a:ext cx="1484667" cy="1494609"/>
          </a:xfrm>
          <a:prstGeom prst="rect">
            <a:avLst/>
          </a:prstGeom>
          <a:noFill/>
        </p:spPr>
      </p:pic>
      <p:pic>
        <p:nvPicPr>
          <p:cNvPr id="1042" name="Picture 18" descr="C:\Users\David Martin\AppData\Local\Microsoft\Windows\Temporary Internet Files\Content.IE5\OY6KC09F\MCj0305479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523904">
            <a:off x="7917863" y="5599494"/>
            <a:ext cx="860455" cy="1517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8684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Manipulatives should be available and </a:t>
            </a:r>
          </a:p>
          <a:p>
            <a:r>
              <a:rPr lang="en-US" sz="3200" dirty="0" smtClean="0"/>
              <a:t>i</a:t>
            </a:r>
            <a:r>
              <a:rPr lang="en-US" sz="3200" dirty="0" smtClean="0"/>
              <a:t>ntegrated into relevant  </a:t>
            </a:r>
            <a:r>
              <a:rPr lang="en-US" sz="3200" dirty="0" smtClean="0"/>
              <a:t>math </a:t>
            </a:r>
            <a:r>
              <a:rPr lang="en-US" sz="3200" dirty="0" smtClean="0"/>
              <a:t>lessons.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Content example</a:t>
            </a:r>
            <a:r>
              <a:rPr lang="en-US" sz="3200" dirty="0" smtClean="0"/>
              <a:t>:  Squares &amp; Staircases</a:t>
            </a:r>
            <a:endParaRPr lang="en-US" sz="3200" dirty="0" smtClean="0"/>
          </a:p>
          <a:p>
            <a:r>
              <a:rPr lang="en-US" sz="3200" dirty="0" smtClean="0"/>
              <a:t>			     Extend &amp; Explain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1669</TotalTime>
  <Words>787</Words>
  <Application>Microsoft Office PowerPoint</Application>
  <PresentationFormat>On-screen Show (4:3)</PresentationFormat>
  <Paragraphs>177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Improving Access to Mathematics:  Strategies for Intermediate Students</vt:lpstr>
      <vt:lpstr>What makes math difficult?</vt:lpstr>
      <vt:lpstr>STRATEGIES: 1.  Constant exposure to          meaningful math</vt:lpstr>
      <vt:lpstr>True Blue</vt:lpstr>
      <vt:lpstr>Love Box Company</vt:lpstr>
      <vt:lpstr>STRATEGIES: 2.  Allow students to verbalize        their thinking</vt:lpstr>
      <vt:lpstr>Sense &amp; Nonsense</vt:lpstr>
      <vt:lpstr>Farmer John</vt:lpstr>
      <vt:lpstr>STRATEGIES: 3.  Provide for meaningful use      of manipulatives</vt:lpstr>
      <vt:lpstr>STRATEGIES: 4.  Help students develop       “bridge” tools</vt:lpstr>
      <vt:lpstr>Slide 11</vt:lpstr>
      <vt:lpstr>Integer Song</vt:lpstr>
      <vt:lpstr>STRATEGIES: 5.  Create “reference” resources</vt:lpstr>
      <vt:lpstr>Integer Rules Foldable</vt:lpstr>
      <vt:lpstr>Integer Rules Foldable</vt:lpstr>
      <vt:lpstr>Integer Rules Foldable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46</cp:revision>
  <dcterms:created xsi:type="dcterms:W3CDTF">2009-02-03T13:17:53Z</dcterms:created>
  <dcterms:modified xsi:type="dcterms:W3CDTF">2009-04-16T16:21:57Z</dcterms:modified>
</cp:coreProperties>
</file>