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3"/>
  </p:notesMasterIdLst>
  <p:sldIdLst>
    <p:sldId id="256" r:id="rId2"/>
    <p:sldId id="257" r:id="rId3"/>
    <p:sldId id="258" r:id="rId4"/>
    <p:sldId id="273" r:id="rId5"/>
    <p:sldId id="272" r:id="rId6"/>
    <p:sldId id="269" r:id="rId7"/>
    <p:sldId id="259" r:id="rId8"/>
    <p:sldId id="267" r:id="rId9"/>
    <p:sldId id="278" r:id="rId10"/>
    <p:sldId id="279" r:id="rId11"/>
    <p:sldId id="274" r:id="rId12"/>
    <p:sldId id="260" r:id="rId13"/>
    <p:sldId id="264" r:id="rId14"/>
    <p:sldId id="265" r:id="rId15"/>
    <p:sldId id="268" r:id="rId16"/>
    <p:sldId id="261" r:id="rId17"/>
    <p:sldId id="271" r:id="rId18"/>
    <p:sldId id="275" r:id="rId19"/>
    <p:sldId id="276" r:id="rId20"/>
    <p:sldId id="277" r:id="rId21"/>
    <p:sldId id="26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895B1-B622-4D3D-8AA5-0033AA6BDA0E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EEFC7-6641-4C49-8414-271F1DD5F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97262-ACBF-44CE-93A4-396692B673E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pPr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Access to Mathematics: </a:t>
            </a:r>
            <a:br>
              <a:rPr lang="en-US" dirty="0" smtClean="0"/>
            </a:br>
            <a:r>
              <a:rPr lang="en-US" dirty="0" smtClean="0"/>
              <a:t>Strategies for Secondary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Farmer John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600200"/>
            <a:ext cx="866615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planting the Spring crops, Farmer John needs to determine </a:t>
            </a:r>
          </a:p>
          <a:p>
            <a:r>
              <a:rPr lang="en-US" sz="2400" dirty="0" smtClean="0"/>
              <a:t>how many acres will be allocated for his vegetables.  He decides to </a:t>
            </a:r>
          </a:p>
          <a:p>
            <a:r>
              <a:rPr lang="en-US" sz="2400" dirty="0" smtClean="0"/>
              <a:t>plant 5% of the area with onions, 20% with tomatoes, 25% with </a:t>
            </a:r>
          </a:p>
          <a:p>
            <a:r>
              <a:rPr lang="en-US" sz="2400" dirty="0" smtClean="0"/>
              <a:t>egg plant, 25% with corn, and  25% with carrots.  The number of </a:t>
            </a:r>
          </a:p>
          <a:p>
            <a:r>
              <a:rPr lang="en-US" sz="2400" dirty="0" smtClean="0"/>
              <a:t>acres for each crop must be whole numbers.  Help John determine </a:t>
            </a:r>
          </a:p>
          <a:p>
            <a:r>
              <a:rPr lang="en-US" sz="2400" dirty="0" smtClean="0"/>
              <a:t>the minimum number of acres that will be planted and the acreage </a:t>
            </a:r>
          </a:p>
          <a:p>
            <a:r>
              <a:rPr lang="en-US" sz="2400" dirty="0" smtClean="0"/>
              <a:t>allotted to each vegetable.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53340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Onions= tan                       Corn= yellow</a:t>
            </a:r>
          </a:p>
          <a:p>
            <a:r>
              <a:rPr lang="en-US" sz="2400" dirty="0" smtClean="0"/>
              <a:t>Tomatoes = red                 Carrots= orange</a:t>
            </a:r>
          </a:p>
          <a:p>
            <a:r>
              <a:rPr lang="en-US" sz="2400" dirty="0" smtClean="0"/>
              <a:t>Egg plant = purple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4267200"/>
            <a:ext cx="8971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John must also consider that different plants have different space </a:t>
            </a:r>
          </a:p>
          <a:p>
            <a:r>
              <a:rPr lang="en-US" sz="2400" dirty="0" smtClean="0"/>
              <a:t>requirements.  Use the rods to represent the required space as follow:</a:t>
            </a:r>
            <a:endParaRPr lang="en-US" sz="2400" dirty="0"/>
          </a:p>
        </p:txBody>
      </p:sp>
      <p:pic>
        <p:nvPicPr>
          <p:cNvPr id="1033" name="Picture 9" descr="C:\Users\David Martin\AppData\Local\Microsoft\Windows\Temporary Internet Files\Content.IE5\IVS53KK1\MCj025083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876800"/>
            <a:ext cx="1477224" cy="1116330"/>
          </a:xfrm>
          <a:prstGeom prst="rect">
            <a:avLst/>
          </a:prstGeom>
          <a:noFill/>
        </p:spPr>
      </p:pic>
      <p:pic>
        <p:nvPicPr>
          <p:cNvPr id="1034" name="Picture 10" descr="C:\Users\David Martin\AppData\Local\Microsoft\Windows\Temporary Internet Files\Content.IE5\DQF3IR0V\MCj021536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6006709"/>
            <a:ext cx="972493" cy="851291"/>
          </a:xfrm>
          <a:prstGeom prst="rect">
            <a:avLst/>
          </a:prstGeom>
          <a:noFill/>
        </p:spPr>
      </p:pic>
      <p:pic>
        <p:nvPicPr>
          <p:cNvPr id="1036" name="Picture 12" descr="C:\Users\David Martin\AppData\Local\Microsoft\Windows\Temporary Internet Files\Content.IE5\0ZXTPLPR\MCj025081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5181600"/>
            <a:ext cx="990600" cy="691092"/>
          </a:xfrm>
          <a:prstGeom prst="rect">
            <a:avLst/>
          </a:prstGeom>
          <a:noFill/>
        </p:spPr>
      </p:pic>
      <p:pic>
        <p:nvPicPr>
          <p:cNvPr id="1039" name="Picture 15" descr="C:\Users\David Martin\AppData\Local\Microsoft\Windows\Temporary Internet Files\Content.IE5\GCQJ55QI\MCFD00537_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7133846">
            <a:off x="125963" y="5428520"/>
            <a:ext cx="1484667" cy="1494609"/>
          </a:xfrm>
          <a:prstGeom prst="rect">
            <a:avLst/>
          </a:prstGeom>
          <a:noFill/>
        </p:spPr>
      </p:pic>
      <p:pic>
        <p:nvPicPr>
          <p:cNvPr id="1042" name="Picture 18" descr="C:\Users\David Martin\AppData\Local\Microsoft\Windows\Temporary Internet Files\Content.IE5\OY6KC09F\MCj0305479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523904">
            <a:off x="7917863" y="5599494"/>
            <a:ext cx="860455" cy="1517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partner and count out 21 beans.</a:t>
            </a:r>
          </a:p>
          <a:p>
            <a:endParaRPr lang="en-US" dirty="0" smtClean="0"/>
          </a:p>
          <a:p>
            <a:r>
              <a:rPr lang="en-US" dirty="0" smtClean="0"/>
              <a:t>One partner begins by selecting 1, 2, or 3 beans from the pile.</a:t>
            </a:r>
          </a:p>
          <a:p>
            <a:endParaRPr lang="en-US" dirty="0" smtClean="0"/>
          </a:p>
          <a:p>
            <a:r>
              <a:rPr lang="en-US" dirty="0" smtClean="0"/>
              <a:t>The second partner then takes 1, 2, or 3 from the remaining beans.</a:t>
            </a:r>
          </a:p>
          <a:p>
            <a:endParaRPr lang="en-US" dirty="0" smtClean="0"/>
          </a:p>
          <a:p>
            <a:r>
              <a:rPr lang="en-US" dirty="0" smtClean="0"/>
              <a:t>The person who takes the last bean loses!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4126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Manipulatives should be available and integrated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o every math lesson.</a:t>
            </a:r>
          </a:p>
          <a:p>
            <a:endParaRPr lang="en-US" sz="2800" dirty="0" smtClean="0"/>
          </a:p>
          <a:p>
            <a:r>
              <a:rPr lang="en-US" sz="2800" dirty="0" smtClean="0"/>
              <a:t>Content example:  Showing Half</a:t>
            </a:r>
          </a:p>
          <a:p>
            <a:r>
              <a:rPr lang="en-US" sz="2800" dirty="0" smtClean="0"/>
              <a:t>			Extend &amp; </a:t>
            </a:r>
            <a:r>
              <a:rPr lang="en-US" sz="2800" dirty="0" smtClean="0"/>
              <a:t>Explain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                                      Animal Action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                                      Stadium Flip Cards</a:t>
            </a:r>
          </a:p>
          <a:p>
            <a:r>
              <a:rPr lang="en-US" sz="2800" dirty="0" smtClean="0"/>
              <a:t>	</a:t>
            </a:r>
            <a:r>
              <a:rPr lang="en-US" sz="2800" dirty="0" smtClean="0"/>
              <a:t>	             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20421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be taught specific strategies to</a:t>
            </a:r>
          </a:p>
          <a:p>
            <a:r>
              <a:rPr lang="en-US" sz="2800" dirty="0" smtClean="0"/>
              <a:t>i</a:t>
            </a:r>
            <a:r>
              <a:rPr lang="en-US" sz="2800" dirty="0" smtClean="0"/>
              <a:t>mprove </a:t>
            </a:r>
            <a:r>
              <a:rPr lang="en-US" sz="2800" dirty="0" smtClean="0"/>
              <a:t>memory and understanding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Order of Operations Chant</a:t>
            </a:r>
          </a:p>
          <a:p>
            <a:r>
              <a:rPr lang="en-US" sz="2800" dirty="0" smtClean="0"/>
              <a:t>                                        Integer Song</a:t>
            </a:r>
          </a:p>
          <a:p>
            <a:r>
              <a:rPr lang="en-US" sz="2800" dirty="0" smtClean="0"/>
              <a:t>                                        Do/Undo </a:t>
            </a:r>
            <a:r>
              <a:rPr lang="en-US" sz="2800" dirty="0" smtClean="0"/>
              <a:t>Equations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                                       Algebra Aerobics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Order of Operations Cup Chant</a:t>
            </a:r>
          </a:p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Paren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theses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 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Ex-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nents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(the top of the cup)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Multi      ply,                Divide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grab cup’s bottom,      pick up and move cup right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Add,         Subtract</a:t>
            </a:r>
          </a:p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grab cup with thumb side down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Left                                       to right,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Bring open mouth of cup to left hand       touch bottom of cup to table</a:t>
            </a: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Order’s</a:t>
            </a:r>
          </a:p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Transfer cup to left hand by grabbing the bottom of the cup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on                                   your side!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Right hand slaps table                       Left hand crosses over &amp; puts cup down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414" y="1524000"/>
            <a:ext cx="677358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(Tune: Row, Row, Row Your Boat)</a:t>
            </a:r>
          </a:p>
          <a:p>
            <a:endParaRPr lang="en-US" sz="3600" dirty="0" smtClean="0"/>
          </a:p>
          <a:p>
            <a:r>
              <a:rPr lang="en-US" sz="3600" dirty="0" smtClean="0"/>
              <a:t>Same signs, add and keep</a:t>
            </a:r>
          </a:p>
          <a:p>
            <a:r>
              <a:rPr lang="en-US" sz="3600" dirty="0" smtClean="0"/>
              <a:t>Different signs, subtract</a:t>
            </a:r>
          </a:p>
          <a:p>
            <a:r>
              <a:rPr lang="en-US" sz="3600" dirty="0" smtClean="0"/>
              <a:t>Keep the sign of the larger number</a:t>
            </a:r>
          </a:p>
          <a:p>
            <a:r>
              <a:rPr lang="en-US" sz="3600" dirty="0" smtClean="0"/>
              <a:t>Then you’ll be exact!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Song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5.  Create “reference”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61298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maintain a math journal to record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store math resources.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Big Inch</a:t>
            </a:r>
          </a:p>
          <a:p>
            <a:r>
              <a:rPr lang="en-US" sz="2800" dirty="0" smtClean="0"/>
              <a:t>			Exponent rule foldable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143000" y="1828800"/>
            <a:ext cx="6705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838200" y="1828800"/>
            <a:ext cx="609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7543006" y="1828006"/>
            <a:ext cx="609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2057400"/>
            <a:ext cx="7237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0                                                   1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191794" y="1828006"/>
            <a:ext cx="6096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920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513806" y="1828006"/>
            <a:ext cx="6096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868194" y="1828006"/>
            <a:ext cx="6096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96200" y="2590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156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92012" y="2902803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96200" y="3352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68412" y="2140803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6771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3535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0299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7063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774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5612" y="2895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53812" y="2209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92012" y="3657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302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5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8412" y="2895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6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00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96200" y="4114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12580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20962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9344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7726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6108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5447506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287294" y="17899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70873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01091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76400" y="2933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1336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52700" y="3695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71800" y="21408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52800" y="2895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5691" y="2171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229100" y="4457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482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29200" y="28575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864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05500" y="37338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12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86500" y="21027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13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81800" y="28575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14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62800" y="21408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58100" y="48768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48000" y="342900"/>
            <a:ext cx="2903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The BIG Inch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Explosion 2 56"/>
          <p:cNvSpPr/>
          <p:nvPr/>
        </p:nvSpPr>
        <p:spPr>
          <a:xfrm>
            <a:off x="6591300" y="5486400"/>
            <a:ext cx="2552700" cy="13716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Identity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Property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500"/>
                            </p:stCondLst>
                            <p:childTnLst>
                              <p:par>
                                <p:cTn id="2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000"/>
                            </p:stCondLst>
                            <p:childTnLst>
                              <p:par>
                                <p:cTn id="2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000"/>
                            </p:stCondLst>
                            <p:childTnLst>
                              <p:par>
                                <p:cTn id="2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3500"/>
                            </p:stCondLst>
                            <p:childTnLst>
                              <p:par>
                                <p:cTn id="2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4000"/>
                            </p:stCondLst>
                            <p:childTnLst>
                              <p:par>
                                <p:cTn id="2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4500"/>
                            </p:stCondLst>
                            <p:childTnLst>
                              <p:par>
                                <p:cTn id="2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000"/>
                            </p:stCondLst>
                            <p:childTnLst>
                              <p:par>
                                <p:cTn id="2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500"/>
                            </p:stCondLst>
                            <p:childTnLst>
                              <p:par>
                                <p:cTn id="2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6000"/>
                            </p:stCondLst>
                            <p:childTnLst>
                              <p:par>
                                <p:cTn id="2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6500"/>
                            </p:stCondLst>
                            <p:childTnLst>
                              <p:par>
                                <p:cTn id="2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7500"/>
                            </p:stCondLst>
                            <p:childTnLst>
                              <p:par>
                                <p:cTn id="3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8000"/>
                            </p:stCondLst>
                            <p:childTnLst>
                              <p:par>
                                <p:cTn id="3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500"/>
                            </p:stCondLst>
                            <p:childTnLst>
                              <p:par>
                                <p:cTn id="3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9000"/>
                            </p:stCondLst>
                            <p:childTnLst>
                              <p:par>
                                <p:cTn id="3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9500"/>
                            </p:stCondLst>
                            <p:childTnLst>
                              <p:par>
                                <p:cTn id="3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3500"/>
                            </p:stCondLst>
                            <p:childTnLst>
                              <p:par>
                                <p:cTn id="3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2000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2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20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1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24" grpId="0" build="allAtOnce"/>
      <p:bldP spid="25" grpId="0" build="allAtOnce"/>
      <p:bldP spid="26" grpId="0" build="allAtOnce"/>
      <p:bldP spid="27" grpId="0" build="allAtOnce"/>
      <p:bldP spid="28" grpId="0" build="allAtOnce"/>
      <p:bldP spid="29" grpId="0" build="allAtOnce"/>
      <p:bldP spid="30" grpId="0" build="allAtOnce"/>
      <p:bldP spid="31" grpId="0" build="allAtOnce"/>
      <p:bldP spid="40" grpId="0" build="allAtOnce"/>
      <p:bldP spid="41" grpId="0" build="allAtOnce"/>
      <p:bldP spid="42" grpId="0" build="allAtOnce"/>
      <p:bldP spid="43" grpId="0" build="allAtOnce"/>
      <p:bldP spid="44" grpId="0" build="allAtOnce"/>
      <p:bldP spid="45" grpId="0" build="allAtOnce"/>
      <p:bldP spid="46" grpId="0" build="allAtOnce"/>
      <p:bldP spid="47" grpId="0" build="allAtOnce"/>
      <p:bldP spid="48" grpId="0" build="allAtOnce"/>
      <p:bldP spid="49" grpId="0" build="allAtOnce"/>
      <p:bldP spid="50" grpId="0" build="allAtOnce"/>
      <p:bldP spid="51" grpId="0" build="allAtOnce"/>
      <p:bldP spid="52" grpId="0" build="allAtOnce"/>
      <p:bldP spid="53" grpId="0" build="allAtOnce"/>
      <p:bldP spid="54" grpId="0" build="allAtOnce"/>
      <p:bldP spid="55" grpId="0" build="allAtOnce"/>
      <p:bldP spid="57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418896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</a:t>
            </a:r>
          </a:p>
          <a:p>
            <a:pPr marL="457200" indent="-457200">
              <a:buAutoNum type="alphaUcPeriod" startAt="2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457200" indent="-457200">
              <a:buAutoNum type="alphaUcPeriod" startAt="3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</a:t>
            </a:r>
          </a:p>
          <a:p>
            <a:pPr marL="457200" indent="-457200"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8</a:t>
            </a:r>
          </a:p>
          <a:p>
            <a:pPr marL="457200" indent="-457200">
              <a:buFontTx/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13</a:t>
            </a:r>
          </a:p>
          <a:p>
            <a:pPr marL="457200" indent="-457200">
              <a:buAutoNum type="alphaUcPeriod" startAt="4"/>
            </a:pP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28956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2766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3654623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39624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4340423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418896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 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2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3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10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295400" y="3198812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95400" y="3960812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95400" y="4648200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95400" y="5410200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52600" y="29718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600" y="37338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2600" y="44196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51816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math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prior knowledge</a:t>
            </a:r>
          </a:p>
          <a:p>
            <a:r>
              <a:rPr lang="en-US" dirty="0" smtClean="0"/>
              <a:t>Missing foundational skills</a:t>
            </a:r>
          </a:p>
          <a:p>
            <a:r>
              <a:rPr lang="en-US" dirty="0" smtClean="0"/>
              <a:t>Limited experiences with “doing” math</a:t>
            </a:r>
          </a:p>
          <a:p>
            <a:r>
              <a:rPr lang="en-US" dirty="0" smtClean="0"/>
              <a:t>“One right answer” approach</a:t>
            </a:r>
          </a:p>
          <a:p>
            <a:r>
              <a:rPr lang="en-US" dirty="0" smtClean="0"/>
              <a:t>“Permission” to be “bad” at math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87463"/>
            <a:ext cx="418896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-1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-2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-3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-4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2667000"/>
            <a:ext cx="70724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=16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8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4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2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783900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provide meaningful math investigations </a:t>
            </a:r>
          </a:p>
          <a:p>
            <a:r>
              <a:rPr lang="en-US" sz="2800" dirty="0" smtClean="0"/>
              <a:t>through manipulatives, games, puzzles, and stories.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True Blue</a:t>
            </a:r>
          </a:p>
          <a:p>
            <a:r>
              <a:rPr lang="en-US" sz="2800" dirty="0" smtClean="0"/>
              <a:t>		             Love Box Company </a:t>
            </a:r>
          </a:p>
          <a:p>
            <a:r>
              <a:rPr lang="en-US" sz="2800" dirty="0" smtClean="0"/>
              <a:t>			What’s My Rule?</a:t>
            </a:r>
          </a:p>
          <a:p>
            <a:r>
              <a:rPr lang="en-US" sz="2800" dirty="0" smtClean="0"/>
              <a:t>			Two of Everything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Blue</a:t>
            </a:r>
            <a:endParaRPr lang="en-US" dirty="0"/>
          </a:p>
        </p:txBody>
      </p:sp>
      <p:pic>
        <p:nvPicPr>
          <p:cNvPr id="2050" name="Picture 2" descr="C:\Users\David Martin\AppData\Local\Microsoft\Windows\Temporary Internet Files\Content.IE5\4SYNDYHO\MCj02909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0594" y="3886200"/>
            <a:ext cx="2023406" cy="2209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1676400"/>
            <a:ext cx="819807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Trina wants to win a goldfish at the carnival.  </a:t>
            </a:r>
          </a:p>
          <a:p>
            <a:r>
              <a:rPr lang="en-US" sz="3200" dirty="0" smtClean="0"/>
              <a:t>In order for  her to win, she needs to pick 2 blue </a:t>
            </a:r>
          </a:p>
          <a:p>
            <a:r>
              <a:rPr lang="en-US" sz="3200" dirty="0" smtClean="0"/>
              <a:t>tiles out of the “True Blue prize bag,” without </a:t>
            </a:r>
          </a:p>
          <a:p>
            <a:r>
              <a:rPr lang="en-US" sz="3200" dirty="0" smtClean="0"/>
              <a:t>looking.  If the prize bag contains 3 blue tiles </a:t>
            </a:r>
          </a:p>
          <a:p>
            <a:r>
              <a:rPr lang="en-US" sz="3200" dirty="0" smtClean="0"/>
              <a:t>and 3 red tiles, what is the probability </a:t>
            </a:r>
          </a:p>
          <a:p>
            <a:r>
              <a:rPr lang="en-US" sz="3200" dirty="0" smtClean="0"/>
              <a:t>of winning the game?</a:t>
            </a:r>
          </a:p>
          <a:p>
            <a:endParaRPr lang="en-US" sz="3200" dirty="0" smtClean="0"/>
          </a:p>
          <a:p>
            <a:r>
              <a:rPr lang="en-US" sz="3200" dirty="0" smtClean="0"/>
              <a:t>Predict the number of wins you will</a:t>
            </a:r>
          </a:p>
          <a:p>
            <a:r>
              <a:rPr lang="en-US" sz="3200" dirty="0" smtClean="0"/>
              <a:t>get in 40 trials.  Then, conduct the trials</a:t>
            </a:r>
          </a:p>
          <a:p>
            <a:r>
              <a:rPr lang="en-US" sz="3200" dirty="0" smtClean="0"/>
              <a:t>and record the outcomes.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Box Company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819400"/>
            <a:ext cx="8022336" cy="32004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+mj-lt"/>
              </a:rPr>
              <a:t>Love Box Company wants to create a box that holds </a:t>
            </a:r>
            <a:r>
              <a:rPr lang="en-US" sz="3600" dirty="0" smtClean="0">
                <a:latin typeface="+mj-lt"/>
              </a:rPr>
              <a:t>24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cubic inches.  Each square inch of cardboard costs the company $.005.  What are the dimensions  of the least expensive box the company can create?</a:t>
            </a:r>
            <a:endParaRPr lang="en-US" sz="3600" dirty="0">
              <a:latin typeface="+mj-lt"/>
            </a:endParaRPr>
          </a:p>
        </p:txBody>
      </p:sp>
      <p:pic>
        <p:nvPicPr>
          <p:cNvPr id="1026" name="Picture 2" descr="C:\Users\David Martin\AppData\Local\Microsoft\Windows\Temporary Internet Files\Content.IE5\LY1PDWPN\MCIN00667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04800"/>
            <a:ext cx="2430855" cy="1979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My Rule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58000" y="2514600"/>
          <a:ext cx="182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y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9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3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7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4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724400" y="2514600"/>
          <a:ext cx="182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7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13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45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89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19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7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2590800" y="2514600"/>
          <a:ext cx="182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24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3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240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30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56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57200" y="2514600"/>
          <a:ext cx="182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Black" pitchFamily="34" charset="0"/>
                        </a:rPr>
                        <a:t>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7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9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10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88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2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42893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expect students to explain their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hinking.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Two-dice sum</a:t>
            </a:r>
          </a:p>
          <a:p>
            <a:r>
              <a:rPr lang="en-US" sz="2800" dirty="0" smtClean="0"/>
              <a:t>                                      </a:t>
            </a:r>
            <a:r>
              <a:rPr lang="en-US" sz="2800" dirty="0" smtClean="0"/>
              <a:t> </a:t>
            </a:r>
            <a:r>
              <a:rPr lang="en-US" sz="2800" dirty="0" smtClean="0"/>
              <a:t>Sense &amp; Nonsense</a:t>
            </a:r>
          </a:p>
          <a:p>
            <a:r>
              <a:rPr lang="en-US" sz="2800" dirty="0" smtClean="0"/>
              <a:t>	</a:t>
            </a:r>
            <a:r>
              <a:rPr lang="en-US" sz="2800" dirty="0" smtClean="0"/>
              <a:t>		 Farmer  John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                                      NIM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Winners!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13840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 1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2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3 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4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5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6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7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 8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 9 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10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11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 12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Sense &amp; Nonsense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88878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Mr. Bragg says he’s right 100% of the time.  Is he bragging?  Why?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The Garcia family ate out last Saturday.  The bill was $46.  </a:t>
            </a:r>
          </a:p>
          <a:p>
            <a:pPr marL="342900" indent="-342900"/>
            <a:r>
              <a:rPr lang="en-US" sz="2400" dirty="0" smtClean="0"/>
              <a:t>      Would a 50% tip be too much to leave?  Why? 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3"/>
            </a:pPr>
            <a:r>
              <a:rPr lang="en-US" sz="2400" dirty="0" smtClean="0"/>
              <a:t>Ellen loaned </a:t>
            </a:r>
            <a:r>
              <a:rPr lang="en-US" sz="2400" dirty="0" err="1" smtClean="0"/>
              <a:t>Me’Shell</a:t>
            </a:r>
            <a:r>
              <a:rPr lang="en-US" sz="2400" dirty="0" smtClean="0"/>
              <a:t> one dollar.  She said the interest would be </a:t>
            </a:r>
          </a:p>
          <a:p>
            <a:pPr marL="342900" indent="-342900"/>
            <a:r>
              <a:rPr lang="en-US" sz="2400" dirty="0" smtClean="0"/>
              <a:t>       75% a day.  Is this  a pretty good deal for Ellen? Why?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4"/>
            </a:pPr>
            <a:r>
              <a:rPr lang="en-US" sz="2400" dirty="0" smtClean="0"/>
              <a:t>Daniel missed 10 problems on his science test.  Do you think his </a:t>
            </a:r>
          </a:p>
          <a:p>
            <a:pPr marL="342900" indent="-342900"/>
            <a:r>
              <a:rPr lang="en-US" sz="2400" dirty="0" smtClean="0"/>
              <a:t>      percentage is high enough for an A?  Why?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5"/>
            </a:pPr>
            <a:r>
              <a:rPr lang="en-US" sz="2400" dirty="0" smtClean="0"/>
              <a:t>Rose has a paper route.  She gets to keep 25% of whatever money </a:t>
            </a:r>
          </a:p>
          <a:p>
            <a:pPr marL="342900" indent="-342900"/>
            <a:r>
              <a:rPr lang="en-US" sz="2400" dirty="0" smtClean="0"/>
              <a:t>      she collects.  Do you think this is a good deal?  Why?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1688</TotalTime>
  <Words>980</Words>
  <Application>Microsoft Office PowerPoint</Application>
  <PresentationFormat>On-screen Show (4:3)</PresentationFormat>
  <Paragraphs>314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Module</vt:lpstr>
      <vt:lpstr>Improving Access to Mathematics:  Strategies for Secondary Students</vt:lpstr>
      <vt:lpstr>What makes math difficult?</vt:lpstr>
      <vt:lpstr>STRATEGIES: 1.  Constant exposure to          meaningful math</vt:lpstr>
      <vt:lpstr>True Blue</vt:lpstr>
      <vt:lpstr>Love Box Company</vt:lpstr>
      <vt:lpstr>What’s My Rule</vt:lpstr>
      <vt:lpstr>STRATEGIES: 2.  Allow students to verbalize        their thinking</vt:lpstr>
      <vt:lpstr>Our Winners!</vt:lpstr>
      <vt:lpstr>Sense &amp; Nonsense</vt:lpstr>
      <vt:lpstr>Farmer John</vt:lpstr>
      <vt:lpstr>NIM</vt:lpstr>
      <vt:lpstr>STRATEGIES: 3.  Provide for meaningful use      of manipulatives</vt:lpstr>
      <vt:lpstr>STRATEGIES: 4.  Help students develop       “bridge” tools</vt:lpstr>
      <vt:lpstr>Slide 14</vt:lpstr>
      <vt:lpstr>Integer Song</vt:lpstr>
      <vt:lpstr>STRATEGIES: 5.  Create “reference” resources</vt:lpstr>
      <vt:lpstr>Slide 17</vt:lpstr>
      <vt:lpstr>Integer Rules Foldable</vt:lpstr>
      <vt:lpstr>Integer Rules Foldable</vt:lpstr>
      <vt:lpstr>Integer Rules Foldable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43</cp:revision>
  <dcterms:created xsi:type="dcterms:W3CDTF">2009-02-03T13:17:53Z</dcterms:created>
  <dcterms:modified xsi:type="dcterms:W3CDTF">2009-05-04T02:52:45Z</dcterms:modified>
</cp:coreProperties>
</file>