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1" r:id="rId5"/>
    <p:sldId id="266" r:id="rId6"/>
    <p:sldId id="268" r:id="rId7"/>
    <p:sldId id="259" r:id="rId8"/>
    <p:sldId id="267" r:id="rId9"/>
    <p:sldId id="269" r:id="rId10"/>
    <p:sldId id="260" r:id="rId11"/>
    <p:sldId id="270" r:id="rId12"/>
    <p:sldId id="263" r:id="rId13"/>
    <p:sldId id="261" r:id="rId14"/>
    <p:sldId id="264" r:id="rId15"/>
    <p:sldId id="265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4372-7F1E-4E40-B063-05851D1FBE91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D81AD-9050-464C-90AC-60E09BA5C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D032B-3EDC-4674-A566-2435342072CB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262-ACBF-44CE-93A4-396692B67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Elementary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 smtClean="0"/>
              <a:t>into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Farmer Brown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	Loose Caboose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Farmer John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6661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 planting the Spring crops, Farmer John needs to determine </a:t>
            </a:r>
          </a:p>
          <a:p>
            <a:r>
              <a:rPr lang="en-US" sz="2400" dirty="0" smtClean="0"/>
              <a:t>how many acres will be allocated for his vegetables.  He decides to </a:t>
            </a:r>
          </a:p>
          <a:p>
            <a:r>
              <a:rPr lang="en-US" sz="2400" dirty="0" smtClean="0"/>
              <a:t>plant 5% of the area with onions, 20% with tomatoes, 25% with </a:t>
            </a:r>
          </a:p>
          <a:p>
            <a:r>
              <a:rPr lang="en-US" sz="2400" dirty="0" smtClean="0"/>
              <a:t>egg plant, 25% with corn, and  25% with carrots.  The number of </a:t>
            </a:r>
          </a:p>
          <a:p>
            <a:r>
              <a:rPr lang="en-US" sz="2400" dirty="0" smtClean="0"/>
              <a:t>acres for each crop must be whole numbers.  Help John determine </a:t>
            </a:r>
          </a:p>
          <a:p>
            <a:r>
              <a:rPr lang="en-US" sz="2400" dirty="0" smtClean="0"/>
              <a:t>the minimum number of acres that will be planted and the acreage </a:t>
            </a:r>
          </a:p>
          <a:p>
            <a:r>
              <a:rPr lang="en-US" sz="2400" dirty="0" smtClean="0"/>
              <a:t>allotted to each vegetable.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3340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Onions= tan                       Corn= yellow</a:t>
            </a:r>
          </a:p>
          <a:p>
            <a:r>
              <a:rPr lang="en-US" sz="2400" dirty="0" smtClean="0"/>
              <a:t>Tomatoes = red                 Carrots= orange</a:t>
            </a:r>
          </a:p>
          <a:p>
            <a:r>
              <a:rPr lang="en-US" sz="2400" dirty="0" smtClean="0"/>
              <a:t>Egg plant = purple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897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John must also consider that different plants have different space </a:t>
            </a:r>
          </a:p>
          <a:p>
            <a:r>
              <a:rPr lang="en-US" sz="2400" dirty="0" smtClean="0"/>
              <a:t>requirements.  Use the rods to represent the required space as follow:</a:t>
            </a:r>
            <a:endParaRPr lang="en-US" sz="2400" dirty="0"/>
          </a:p>
        </p:txBody>
      </p:sp>
      <p:pic>
        <p:nvPicPr>
          <p:cNvPr id="1033" name="Picture 9" descr="C:\Users\David Martin\AppData\Local\Microsoft\Windows\Temporary Internet Files\Content.IE5\IVS53KK1\MCj025083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876800"/>
            <a:ext cx="1477224" cy="1116330"/>
          </a:xfrm>
          <a:prstGeom prst="rect">
            <a:avLst/>
          </a:prstGeom>
          <a:noFill/>
        </p:spPr>
      </p:pic>
      <p:pic>
        <p:nvPicPr>
          <p:cNvPr id="1034" name="Picture 10" descr="C:\Users\David Martin\AppData\Local\Microsoft\Windows\Temporary Internet Files\Content.IE5\DQF3IR0V\MCj021536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6006709"/>
            <a:ext cx="972493" cy="851291"/>
          </a:xfrm>
          <a:prstGeom prst="rect">
            <a:avLst/>
          </a:prstGeom>
          <a:noFill/>
        </p:spPr>
      </p:pic>
      <p:pic>
        <p:nvPicPr>
          <p:cNvPr id="1036" name="Picture 12" descr="C:\Users\David Martin\AppData\Local\Microsoft\Windows\Temporary Internet Files\Content.IE5\0ZXTPLPR\MCj025081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181600"/>
            <a:ext cx="990600" cy="691092"/>
          </a:xfrm>
          <a:prstGeom prst="rect">
            <a:avLst/>
          </a:prstGeom>
          <a:noFill/>
        </p:spPr>
      </p:pic>
      <p:pic>
        <p:nvPicPr>
          <p:cNvPr id="1039" name="Picture 15" descr="C:\Users\David Martin\AppData\Local\Microsoft\Windows\Temporary Internet Files\Content.IE5\GCQJ55QI\MCFD00537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133846">
            <a:off x="125963" y="5428520"/>
            <a:ext cx="1484667" cy="1494609"/>
          </a:xfrm>
          <a:prstGeom prst="rect">
            <a:avLst/>
          </a:prstGeom>
          <a:noFill/>
        </p:spPr>
      </p:pic>
      <p:pic>
        <p:nvPicPr>
          <p:cNvPr id="1042" name="Picture 18" descr="C:\Users\David Martin\AppData\Local\Microsoft\Windows\Temporary Internet Files\Content.IE5\OY6KC09F\MCj0305479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523904">
            <a:off x="7917863" y="5599494"/>
            <a:ext cx="860455" cy="1517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improve memory and understanding.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 </a:t>
            </a:r>
            <a:r>
              <a:rPr lang="en-US" sz="2800" dirty="0" smtClean="0"/>
              <a:t>Finger Multiplication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</a:t>
            </a:r>
            <a:r>
              <a:rPr lang="en-US" sz="2800" dirty="0" smtClean="0"/>
              <a:t> Gallon </a:t>
            </a:r>
            <a:r>
              <a:rPr lang="en-US" sz="2800" dirty="0" smtClean="0"/>
              <a:t>map </a:t>
            </a:r>
          </a:p>
          <a:p>
            <a:r>
              <a:rPr lang="en-US" sz="2800" dirty="0" smtClean="0"/>
              <a:t>                                      </a:t>
            </a:r>
            <a:r>
              <a:rPr lang="en-US" sz="2800" dirty="0" smtClean="0"/>
              <a:t> Big </a:t>
            </a:r>
            <a:r>
              <a:rPr lang="en-US" sz="2800" dirty="0" smtClean="0"/>
              <a:t>Inch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6013" y="228600"/>
            <a:ext cx="43719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143000" y="1828800"/>
            <a:ext cx="6705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838200" y="1828800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7543006" y="1828006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2057400"/>
            <a:ext cx="7237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0                                                   1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191794" y="1828006"/>
            <a:ext cx="6096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920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513806" y="1828006"/>
            <a:ext cx="6096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68194" y="1828006"/>
            <a:ext cx="6096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96200" y="2590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56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2012" y="2902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3352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68412" y="2140803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6771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35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0299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706394" y="1828006"/>
            <a:ext cx="609600" cy="158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774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56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3812" y="2209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2012" y="3657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30212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8412" y="2895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21336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41148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2580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0962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344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726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6108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447506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287294" y="17899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7087394" y="1828006"/>
            <a:ext cx="609600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01091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76400" y="2933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336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52700" y="3695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71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52800" y="2895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5691" y="2171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29100" y="44577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82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86400" y="21336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05500" y="3733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86500" y="21027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13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81800" y="28575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14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62800" y="214080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58100" y="4876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0" y="342900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BIG Inch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Explosion 2 56"/>
          <p:cNvSpPr/>
          <p:nvPr/>
        </p:nvSpPr>
        <p:spPr>
          <a:xfrm>
            <a:off x="6591300" y="5486400"/>
            <a:ext cx="2552700" cy="13716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Identity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Property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500"/>
                            </p:stCondLst>
                            <p:childTnLst>
                              <p:par>
                                <p:cTn id="2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500"/>
                            </p:stCondLst>
                            <p:childTnLst>
                              <p:par>
                                <p:cTn id="2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4000"/>
                            </p:stCondLst>
                            <p:childTnLst>
                              <p:par>
                                <p:cTn id="2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500"/>
                            </p:stCondLst>
                            <p:childTnLst>
                              <p:par>
                                <p:cTn id="2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0"/>
                            </p:stCondLst>
                            <p:childTnLst>
                              <p:par>
                                <p:cTn id="2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500"/>
                            </p:stCondLst>
                            <p:childTnLst>
                              <p:par>
                                <p:cTn id="2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6000"/>
                            </p:stCondLst>
                            <p:childTnLst>
                              <p:par>
                                <p:cTn id="2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500"/>
                            </p:stCondLst>
                            <p:childTnLst>
                              <p:par>
                                <p:cTn id="2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7500"/>
                            </p:stCondLst>
                            <p:childTnLst>
                              <p:par>
                                <p:cTn id="3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000"/>
                            </p:stCondLst>
                            <p:childTnLst>
                              <p:par>
                                <p:cTn id="3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500"/>
                            </p:stCondLst>
                            <p:childTnLst>
                              <p:par>
                                <p:cTn id="3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9000"/>
                            </p:stCondLst>
                            <p:childTnLst>
                              <p:par>
                                <p:cTn id="3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500"/>
                            </p:stCondLst>
                            <p:childTnLst>
                              <p:par>
                                <p:cTn id="3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  <p:bldP spid="14" grpId="0" uiExpand="1" build="allAtOnce"/>
      <p:bldP spid="15" grpId="0" build="allAtOnce"/>
      <p:bldP spid="16" grpId="0" build="allAtOnce"/>
      <p:bldP spid="17" grpId="0" build="allAtOnce"/>
      <p:bldP spid="18" grpId="0" build="allAtOnce"/>
      <p:bldP spid="24" grpId="0" uiExpand="1" build="allAtOnce"/>
      <p:bldP spid="25" grpId="0" build="allAtOnce"/>
      <p:bldP spid="26" grpId="0" uiExpand="1" build="allAtOnce"/>
      <p:bldP spid="27" grpId="0" build="allAtOnce"/>
      <p:bldP spid="28" grpId="0" build="allAtOnce"/>
      <p:bldP spid="29" grpId="0" build="allAtOnce"/>
      <p:bldP spid="30" grpId="0" build="allAtOnce"/>
      <p:bldP spid="31" grpId="0" build="allAtOnce"/>
      <p:bldP spid="40" grpId="0" build="allAtOnce"/>
      <p:bldP spid="41" grpId="0" build="allAtOnce"/>
      <p:bldP spid="42" grpId="0" build="allAtOnce"/>
      <p:bldP spid="43" grpId="0" build="allAtOnce"/>
      <p:bldP spid="44" grpId="0" build="allAtOnce"/>
      <p:bldP spid="45" grpId="0" build="allAtOnce"/>
      <p:bldP spid="46" grpId="0" build="allAtOnce"/>
      <p:bldP spid="47" grpId="0" build="allAtOnce"/>
      <p:bldP spid="48" grpId="0" build="allAtOnce"/>
      <p:bldP spid="49" grpId="0" build="allAtOnce"/>
      <p:bldP spid="50" grpId="0" build="allAtOnce"/>
      <p:bldP spid="51" grpId="0" build="allAtOnce"/>
      <p:bldP spid="52" grpId="0" build="allAtOnce"/>
      <p:bldP spid="53" grpId="0" build="allAtOnce"/>
      <p:bldP spid="54" grpId="0" build="allAtOnce"/>
      <p:bldP spid="55" grpId="0" build="allAtOnce"/>
      <p:bldP spid="57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</a:t>
            </a:r>
            <a:r>
              <a:rPr lang="en-US" sz="2800" dirty="0" smtClean="0"/>
              <a:t>:   Close to 100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	 </a:t>
            </a:r>
            <a:r>
              <a:rPr lang="en-US" sz="2800" dirty="0" smtClean="0"/>
              <a:t>Number Lines</a:t>
            </a:r>
          </a:p>
          <a:p>
            <a:r>
              <a:rPr lang="en-US" sz="2800" dirty="0" smtClean="0"/>
              <a:t>                                        Two of Everything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to 100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1752600"/>
            <a:ext cx="81153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two players.</a:t>
            </a:r>
          </a:p>
          <a:p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Decide who will go first.  Roll the die.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Decide if you would like to multiply the number by 10 or 1.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Record your score and give the die to your partner for a turn.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Repeat for five rounds.  (You must take all five turns.)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The player whose score is closest to 100 after five turns wins.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028700" y="2514598"/>
            <a:ext cx="7029450" cy="762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0600" y="25146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57700" y="24765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00700" y="24765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24384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14700" y="24765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133600" y="25146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47700" y="32766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66900" y="32766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86100" y="32766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29100" y="32385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72100" y="32004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91300" y="31623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848600" y="3162300"/>
            <a:ext cx="6477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3100" y="25908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25527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20612" y="2476500"/>
            <a:ext cx="3561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039100" y="2438400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990600" y="952500"/>
            <a:ext cx="716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you fill in the missing numbers on the number line?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of a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pattern of Mr. </a:t>
            </a:r>
            <a:r>
              <a:rPr lang="en-US" dirty="0" err="1" smtClean="0"/>
              <a:t>Haktak’s</a:t>
            </a:r>
            <a:r>
              <a:rPr lang="en-US" dirty="0" smtClean="0"/>
              <a:t> big brass pot?</a:t>
            </a:r>
            <a:endParaRPr lang="en-US" dirty="0"/>
          </a:p>
        </p:txBody>
      </p:sp>
      <p:pic>
        <p:nvPicPr>
          <p:cNvPr id="5" name="Picture 4" descr="Two of Everything.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590800"/>
            <a:ext cx="312420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91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Take the Cake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</a:t>
            </a:r>
            <a:r>
              <a:rPr lang="en-US" sz="2800" dirty="0" smtClean="0"/>
              <a:t> Sense &amp; Nonsense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/>
          <a:lstStyle/>
          <a:p>
            <a:r>
              <a:rPr lang="en-US" dirty="0" smtClean="0"/>
              <a:t>Take the Cake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" y="1182498"/>
            <a:ext cx="8915939" cy="567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&amp; Nonsense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8878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Mr. Bragg says he’s right 100% of the time.  Is he bragging?  Why?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The Garcia family ate out last Saturday.  The bill was $46.  </a:t>
            </a:r>
          </a:p>
          <a:p>
            <a:pPr marL="342900" indent="-342900"/>
            <a:r>
              <a:rPr lang="en-US" sz="2400" dirty="0" smtClean="0"/>
              <a:t>      Would a 50% tip be too much to leave?  Why? 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3"/>
            </a:pPr>
            <a:r>
              <a:rPr lang="en-US" sz="2400" dirty="0" smtClean="0"/>
              <a:t>Ellen loaned </a:t>
            </a:r>
            <a:r>
              <a:rPr lang="en-US" sz="2400" dirty="0" err="1" smtClean="0"/>
              <a:t>Me’Shell</a:t>
            </a:r>
            <a:r>
              <a:rPr lang="en-US" sz="2400" dirty="0" smtClean="0"/>
              <a:t> one dollar.  She said the interest would be </a:t>
            </a:r>
          </a:p>
          <a:p>
            <a:pPr marL="342900" indent="-342900"/>
            <a:r>
              <a:rPr lang="en-US" sz="2400" dirty="0" smtClean="0"/>
              <a:t>       75% a day.  Is this  a pretty good deal for Ellen?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4"/>
            </a:pPr>
            <a:r>
              <a:rPr lang="en-US" sz="2400" dirty="0" smtClean="0"/>
              <a:t>Daniel missed 10 problems on his science test.  Do you think his </a:t>
            </a:r>
          </a:p>
          <a:p>
            <a:pPr marL="342900" indent="-342900"/>
            <a:r>
              <a:rPr lang="en-US" sz="2400" dirty="0" smtClean="0"/>
              <a:t>      percentage is high enough for an A?  Why?</a:t>
            </a:r>
          </a:p>
          <a:p>
            <a:pPr marL="342900" indent="-342900"/>
            <a:endParaRPr lang="en-US" sz="2400" dirty="0" smtClean="0"/>
          </a:p>
          <a:p>
            <a:pPr marL="342900" indent="-342900">
              <a:buAutoNum type="arabicPeriod" startAt="5"/>
            </a:pPr>
            <a:r>
              <a:rPr lang="en-US" sz="2400" dirty="0" smtClean="0"/>
              <a:t>Rose has a paper route.  She gets to keep 25% of whatever money </a:t>
            </a:r>
          </a:p>
          <a:p>
            <a:pPr marL="342900" indent="-342900"/>
            <a:r>
              <a:rPr lang="en-US" sz="2400" dirty="0" smtClean="0"/>
              <a:t>      she collects.  Do you think this is a good deal?  Why?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647</TotalTime>
  <Words>605</Words>
  <Application>Microsoft Office PowerPoint</Application>
  <PresentationFormat>On-screen Show (4:3)</PresentationFormat>
  <Paragraphs>163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Improving Access to Mathematics:  Strategies for Elementary</vt:lpstr>
      <vt:lpstr>What makes math difficult?</vt:lpstr>
      <vt:lpstr>STRATEGIES: 1.  Constant exposure to          meaningful math</vt:lpstr>
      <vt:lpstr>Close to 100</vt:lpstr>
      <vt:lpstr>Slide 5</vt:lpstr>
      <vt:lpstr>Two of a Everything</vt:lpstr>
      <vt:lpstr>STRATEGIES: 2.  Allow students to verbalize        their thinking</vt:lpstr>
      <vt:lpstr>Take the Cake</vt:lpstr>
      <vt:lpstr>Sense &amp; Nonsense</vt:lpstr>
      <vt:lpstr>STRATEGIES: 3.  Provide for meaningful use      of manipulatives</vt:lpstr>
      <vt:lpstr>Farmer John</vt:lpstr>
      <vt:lpstr>STRATEGIES: 4.  Help students develop       “bridge” tools</vt:lpstr>
      <vt:lpstr>STRATEGIES: 5.  Create “reference” resources</vt:lpstr>
      <vt:lpstr>Slide 14</vt:lpstr>
      <vt:lpstr>Slide 15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23</cp:revision>
  <dcterms:created xsi:type="dcterms:W3CDTF">2009-02-03T13:17:53Z</dcterms:created>
  <dcterms:modified xsi:type="dcterms:W3CDTF">2009-05-19T20:13:08Z</dcterms:modified>
</cp:coreProperties>
</file>