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7" r:id="rId4"/>
    <p:sldId id="258" r:id="rId5"/>
    <p:sldId id="266" r:id="rId6"/>
    <p:sldId id="259" r:id="rId7"/>
    <p:sldId id="260" r:id="rId8"/>
    <p:sldId id="264" r:id="rId9"/>
    <p:sldId id="265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21FF56-60E6-4DAC-BBA7-05872FAACB87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D42CBC-853A-4235-BED9-033DE9416F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0639"/>
            <a:ext cx="84582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Improving Access to Mathematics: </a:t>
            </a:r>
            <a:br>
              <a:rPr lang="en-US" dirty="0" smtClean="0"/>
            </a:br>
            <a:r>
              <a:rPr lang="en-US" dirty="0" smtClean="0"/>
              <a:t>Strategies for Secondary Students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6400800" cy="16002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Presented by</a:t>
            </a:r>
          </a:p>
          <a:p>
            <a:r>
              <a:rPr lang="en-US" sz="2400" b="1" dirty="0" smtClean="0"/>
              <a:t>Heather Sparks, NBCT</a:t>
            </a:r>
            <a:br>
              <a:rPr lang="en-US" sz="2400" b="1" dirty="0" smtClean="0"/>
            </a:br>
            <a:r>
              <a:rPr lang="en-US" sz="2400" b="1" dirty="0" smtClean="0"/>
              <a:t>2009 Oklahoma Teacher of the Year</a:t>
            </a:r>
            <a:endParaRPr lang="en-US" sz="2400" b="1" dirty="0"/>
          </a:p>
        </p:txBody>
      </p:sp>
      <p:pic>
        <p:nvPicPr>
          <p:cNvPr id="1026" name="Picture 2" descr="C:\Users\David Martin\AppData\Local\Microsoft\Windows\Temporary Internet Files\Content.IE5\H843CJOU\MCj033268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971800"/>
            <a:ext cx="1826057" cy="1656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5.  Create “reference” resources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61298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maintain a math journal to record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nd store math resources.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(8+) Exponent rule foldable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Comments &amp; 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00400"/>
            <a:ext cx="732123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This presentation and other </a:t>
            </a:r>
          </a:p>
          <a:p>
            <a:pPr algn="ctr"/>
            <a:r>
              <a:rPr lang="en-US" sz="4800" dirty="0" smtClean="0"/>
              <a:t>resources are available at </a:t>
            </a:r>
          </a:p>
          <a:p>
            <a:pPr algn="ctr"/>
            <a:r>
              <a:rPr lang="en-US" sz="4800" dirty="0" smtClean="0"/>
              <a:t>www. hisparks.com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math difficult?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prior knowledge</a:t>
            </a:r>
          </a:p>
          <a:p>
            <a:r>
              <a:rPr lang="en-US" dirty="0" smtClean="0"/>
              <a:t>Missing foundational skills</a:t>
            </a:r>
          </a:p>
          <a:p>
            <a:r>
              <a:rPr lang="en-US" dirty="0" smtClean="0"/>
              <a:t>Limited experiences with “doing” math</a:t>
            </a:r>
          </a:p>
          <a:p>
            <a:r>
              <a:rPr lang="en-US" dirty="0" smtClean="0"/>
              <a:t>“One right answer” approach</a:t>
            </a:r>
          </a:p>
          <a:p>
            <a:r>
              <a:rPr lang="en-US" dirty="0" smtClean="0"/>
              <a:t>“Permission” to be “bad” at math</a:t>
            </a:r>
          </a:p>
          <a:p>
            <a:r>
              <a:rPr lang="en-US" dirty="0" smtClean="0"/>
              <a:t>Others?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Winners!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1     2     3     4    5    6   7   8   9   10  11   12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X    </a:t>
            </a:r>
            <a:r>
              <a:rPr lang="en-US" dirty="0" err="1" smtClean="0"/>
              <a:t>X</a:t>
            </a:r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    </a:t>
            </a:r>
            <a:r>
              <a:rPr lang="en-US" dirty="0" err="1" smtClean="0"/>
              <a:t>X</a:t>
            </a:r>
            <a:r>
              <a:rPr lang="en-US" dirty="0" smtClean="0"/>
              <a:t>    </a:t>
            </a:r>
            <a:r>
              <a:rPr lang="en-US" dirty="0" err="1" smtClean="0"/>
              <a:t>X</a:t>
            </a:r>
            <a:r>
              <a:rPr lang="en-US" dirty="0" smtClean="0"/>
              <a:t>    </a:t>
            </a:r>
            <a:r>
              <a:rPr lang="en-US" dirty="0" err="1" smtClean="0"/>
              <a:t>X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X   X   </a:t>
            </a:r>
            <a:r>
              <a:rPr lang="en-US" dirty="0" err="1" smtClean="0"/>
              <a:t>X</a:t>
            </a:r>
            <a:r>
              <a:rPr lang="en-US" dirty="0" smtClean="0"/>
              <a:t>   </a:t>
            </a:r>
            <a:r>
              <a:rPr lang="en-US" dirty="0" err="1" smtClean="0"/>
              <a:t>X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X   </a:t>
            </a:r>
            <a:r>
              <a:rPr lang="en-US" dirty="0" err="1" smtClean="0"/>
              <a:t>X</a:t>
            </a:r>
            <a:r>
              <a:rPr lang="en-US" dirty="0" smtClean="0"/>
              <a:t>   </a:t>
            </a:r>
            <a:r>
              <a:rPr lang="en-US" dirty="0" err="1" smtClean="0"/>
              <a:t>X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X  X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X  X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X  </a:t>
            </a:r>
            <a:r>
              <a:rPr lang="en-US" dirty="0" err="1" smtClean="0"/>
              <a:t>X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X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1.  Constant exposure to  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     meaningful math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124200"/>
            <a:ext cx="783900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provide meaningful math investigations </a:t>
            </a:r>
          </a:p>
          <a:p>
            <a:r>
              <a:rPr lang="en-US" sz="2800" dirty="0" smtClean="0"/>
              <a:t>through manipulatives, games, puzzles, and stories.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(5-6)  What’s My Rule?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76400" y="3733800"/>
            <a:ext cx="266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/>
            </a:pPr>
            <a:r>
              <a:rPr lang="en-US" sz="3200" dirty="0" smtClean="0"/>
              <a:t>5</a:t>
            </a:r>
          </a:p>
          <a:p>
            <a:pPr marL="514350" indent="-514350">
              <a:buAutoNum type="arabicPlain"/>
            </a:pPr>
            <a:r>
              <a:rPr lang="en-US" sz="3200" dirty="0" smtClean="0"/>
              <a:t>9</a:t>
            </a:r>
          </a:p>
          <a:p>
            <a:pPr marL="514350" indent="-514350">
              <a:buAutoNum type="arabicPlain"/>
            </a:pPr>
            <a:r>
              <a:rPr lang="en-US" sz="3200" dirty="0" smtClean="0"/>
              <a:t>13</a:t>
            </a:r>
          </a:p>
          <a:p>
            <a:pPr marL="514350" indent="-514350">
              <a:buAutoNum type="arabicPlain"/>
            </a:pPr>
            <a:r>
              <a:rPr lang="en-US" sz="3200" dirty="0" smtClean="0"/>
              <a:t>17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2.  Allow students to verbalize 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    their thinking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642893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expect students to explain their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hinking.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(6) Two-dice sum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3.  Provide for meaningful use</a:t>
            </a:r>
            <a:br>
              <a:rPr lang="en-US" dirty="0" smtClean="0"/>
            </a:br>
            <a:r>
              <a:rPr lang="en-US" dirty="0" smtClean="0"/>
              <a:t>     of manipulatives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41260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Manipulatives should be available and integrated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o every math lesson.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(8) Extend &amp; Explain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4.  Help students develop 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smtClean="0"/>
              <a:t>“bridge” tools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5387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be taught specific strategies to</a:t>
            </a:r>
          </a:p>
          <a:p>
            <a:r>
              <a:rPr lang="en-US" sz="2800" dirty="0" smtClean="0"/>
              <a:t>Improving memory and understanding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</a:t>
            </a:r>
            <a:r>
              <a:rPr lang="en-US" sz="2800" dirty="0" smtClean="0"/>
              <a:t>(6+) Order of Operations Chant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990600"/>
            <a:ext cx="3810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Paren</a:t>
            </a:r>
            <a:r>
              <a:rPr lang="en-US" sz="2800" b="1" dirty="0" smtClean="0"/>
              <a:t>- theses</a:t>
            </a:r>
          </a:p>
          <a:p>
            <a:endParaRPr lang="en-US" sz="2800" b="1" dirty="0"/>
          </a:p>
          <a:p>
            <a:r>
              <a:rPr lang="en-US" sz="2800" b="1" dirty="0" smtClean="0"/>
              <a:t>Expo- </a:t>
            </a:r>
            <a:r>
              <a:rPr lang="en-US" sz="2800" b="1" dirty="0" err="1" smtClean="0"/>
              <a:t>nents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Multi – ply, Divide</a:t>
            </a:r>
          </a:p>
          <a:p>
            <a:endParaRPr lang="en-US" sz="2800" b="1" dirty="0"/>
          </a:p>
          <a:p>
            <a:r>
              <a:rPr lang="en-US" sz="2800" b="1" dirty="0" smtClean="0"/>
              <a:t>Add, Subtract</a:t>
            </a:r>
          </a:p>
          <a:p>
            <a:endParaRPr lang="en-US" sz="2800" b="1" dirty="0"/>
          </a:p>
          <a:p>
            <a:r>
              <a:rPr lang="en-US" sz="2800" b="1" dirty="0" smtClean="0"/>
              <a:t>Left to right,</a:t>
            </a:r>
          </a:p>
          <a:p>
            <a:endParaRPr lang="en-US" sz="2800" b="1" dirty="0"/>
          </a:p>
          <a:p>
            <a:r>
              <a:rPr lang="en-US" sz="2800" b="1" dirty="0" smtClean="0"/>
              <a:t>Order’s on your side!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279</TotalTime>
  <Words>251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Improving Access to Mathematics:  Strategies for Secondary Students</vt:lpstr>
      <vt:lpstr>What makes math difficult?</vt:lpstr>
      <vt:lpstr>Our Winners!</vt:lpstr>
      <vt:lpstr>STRATEGIES: 1.  Constant exposure to          meaningful math</vt:lpstr>
      <vt:lpstr>Slide 5</vt:lpstr>
      <vt:lpstr>STRATEGIES: 2.  Allow students to verbalize        their thinking</vt:lpstr>
      <vt:lpstr>STRATEGIES: 3.  Provide for meaningful use      of manipulatives</vt:lpstr>
      <vt:lpstr>STRATEGIES: 4.  Help students develop       “bridge” tools</vt:lpstr>
      <vt:lpstr>Slide 9</vt:lpstr>
      <vt:lpstr>STRATEGIES: 5.  Create “reference” resources</vt:lpstr>
      <vt:lpstr>Comments &amp;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Access to Mathematics:  Strategies for Elementary</dc:title>
  <dc:creator>David Martin</dc:creator>
  <cp:lastModifiedBy>David Martin</cp:lastModifiedBy>
  <cp:revision>12</cp:revision>
  <dcterms:created xsi:type="dcterms:W3CDTF">2009-02-03T13:17:53Z</dcterms:created>
  <dcterms:modified xsi:type="dcterms:W3CDTF">2009-02-03T17:57:32Z</dcterms:modified>
</cp:coreProperties>
</file>