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1" r:id="rId8"/>
    <p:sldId id="266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84" d="100"/>
          <a:sy n="84" d="100"/>
        </p:scale>
        <p:origin x="-95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96AF52-40F4-410C-A3DE-1EBE016A2A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42C50C-7BDD-4AB4-9303-9D6D20A5AD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5D1DF3-A21D-4809-932A-990CDDEB1D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E16BEB-3B2D-4809-B78B-DF07E5A504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6EECC-CB03-481C-92A9-39132AB2A9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61175-0740-4E8B-9CA2-8A7865D56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8C121-2657-46B1-AAF5-6BF3795E18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EC84C-A772-4619-B59D-861A531CA5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65CEF-420F-4E46-B71A-1BFCFC47AB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665564-BA0F-4C9A-AA0D-A8442F2AFB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1AF4E6-07ED-46C8-9858-D26D41CCCB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ADF07-78D2-4B2C-9C50-2D5D9C65F0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D6C65BAA-32D3-40CE-9F74-F43F048001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14400"/>
            <a:ext cx="7772400" cy="1143000"/>
          </a:xfrm>
        </p:spPr>
        <p:txBody>
          <a:bodyPr/>
          <a:lstStyle/>
          <a:p>
            <a:pPr eaLnBrk="1" hangingPunct="1"/>
            <a:r>
              <a:rPr lang="en-US" sz="5400" dirty="0" smtClean="0"/>
              <a:t>Improving Algebraic Thinking Through </a:t>
            </a:r>
            <a:br>
              <a:rPr lang="en-US" sz="5400" dirty="0" smtClean="0"/>
            </a:br>
            <a:r>
              <a:rPr lang="en-US" sz="5400" dirty="0" smtClean="0"/>
              <a:t>Games and Activities</a:t>
            </a:r>
            <a:endParaRPr lang="en-US" sz="5400" dirty="0" smtClean="0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838200" y="3429000"/>
            <a:ext cx="3122971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Heather Sparks, NBCT</a:t>
            </a:r>
          </a:p>
          <a:p>
            <a:r>
              <a:rPr lang="en-US" sz="2400" dirty="0"/>
              <a:t>Taft Middle School</a:t>
            </a:r>
          </a:p>
          <a:p>
            <a:r>
              <a:rPr lang="en-US" sz="2400" dirty="0"/>
              <a:t>Oklahoma City Schools</a:t>
            </a:r>
          </a:p>
          <a:p>
            <a:r>
              <a:rPr lang="en-US" sz="2400" dirty="0"/>
              <a:t>www.hisparks.com</a:t>
            </a:r>
          </a:p>
          <a:p>
            <a:r>
              <a:rPr lang="en-US" sz="2400" dirty="0" smtClean="0"/>
              <a:t>OCTM</a:t>
            </a:r>
            <a:endParaRPr lang="en-US" sz="2400" dirty="0"/>
          </a:p>
          <a:p>
            <a:r>
              <a:rPr lang="en-US" sz="2400" dirty="0" smtClean="0"/>
              <a:t>June 8, 2012</a:t>
            </a:r>
            <a:endParaRPr lang="en-US" sz="2400" dirty="0"/>
          </a:p>
        </p:txBody>
      </p:sp>
      <p:pic>
        <p:nvPicPr>
          <p:cNvPr id="4097" name="Picture 1" descr="C:\Documents and Settings\hesparks\Desktop\Taft Pics 2012\2011-11-01 11.02.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3200400"/>
            <a:ext cx="381000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593725" y="447675"/>
            <a:ext cx="257314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Let’s Apply!</a:t>
            </a:r>
          </a:p>
          <a:p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Penny Bridges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Cup Stacking</a:t>
            </a:r>
            <a:endParaRPr lang="en-US" dirty="0"/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Slinky Stretch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Animal </a:t>
            </a:r>
            <a:r>
              <a:rPr lang="en-US" dirty="0" smtClean="0"/>
              <a:t>Races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7200" y="1219200"/>
            <a:ext cx="4114800" cy="382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762000" y="228600"/>
            <a:ext cx="7898381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800" dirty="0"/>
              <a:t>Heather’s </a:t>
            </a:r>
            <a:r>
              <a:rPr lang="en-US" sz="4800" dirty="0" smtClean="0"/>
              <a:t>Contact Information:</a:t>
            </a:r>
          </a:p>
          <a:p>
            <a:pPr algn="ctr"/>
            <a:endParaRPr lang="en-US" sz="4800" dirty="0" smtClean="0"/>
          </a:p>
          <a:p>
            <a:pPr algn="ctr"/>
            <a:r>
              <a:rPr lang="en-US" sz="4800" dirty="0" smtClean="0"/>
              <a:t>hisparks@aol.com</a:t>
            </a:r>
            <a:endParaRPr lang="en-US" sz="4800" dirty="0"/>
          </a:p>
          <a:p>
            <a:pPr algn="ctr"/>
            <a:r>
              <a:rPr lang="en-US" sz="4800" dirty="0"/>
              <a:t>www.hisparks.com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8458200" y="2362200"/>
            <a:ext cx="609600" cy="44958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609600" y="2362200"/>
            <a:ext cx="609600" cy="44958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1828800" y="304800"/>
            <a:ext cx="5562600" cy="5334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7162800" y="762000"/>
            <a:ext cx="914400" cy="51816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4572000" y="6096000"/>
            <a:ext cx="3879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*Adapted from Van de Walle and Lovin</a:t>
            </a: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533400"/>
            <a:ext cx="5562600" cy="516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609600" y="1295400"/>
            <a:ext cx="7924800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Turtle and Snail</a:t>
            </a:r>
          </a:p>
          <a:p>
            <a:endParaRPr lang="en-US"/>
          </a:p>
          <a:p>
            <a:r>
              <a:rPr lang="en-US"/>
              <a:t>On summer day, Little Green Turtle challenged Teeny Tiny Snail to a race from the oak tree to the elm tree.</a:t>
            </a:r>
          </a:p>
          <a:p>
            <a:r>
              <a:rPr lang="en-US"/>
              <a:t>Turtle travels at a rate of 3 feet per minute and Snail travels at a rate of 2 feet per minute.  The trees are 12 feet apart.  </a:t>
            </a:r>
          </a:p>
        </p:txBody>
      </p:sp>
      <p:pic>
        <p:nvPicPr>
          <p:cNvPr id="5123" name="Picture 5" descr="j039144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838200"/>
            <a:ext cx="1824038" cy="104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6" descr="j023818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4876800"/>
            <a:ext cx="154622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Rectangle 7"/>
          <p:cNvSpPr>
            <a:spLocks noChangeArrowheads="1"/>
          </p:cNvSpPr>
          <p:nvPr/>
        </p:nvSpPr>
        <p:spPr bwMode="auto">
          <a:xfrm>
            <a:off x="762000" y="457200"/>
            <a:ext cx="1524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Text Box 4"/>
          <p:cNvSpPr txBox="1">
            <a:spLocks noChangeArrowheads="1"/>
          </p:cNvSpPr>
          <p:nvPr/>
        </p:nvSpPr>
        <p:spPr bwMode="auto">
          <a:xfrm>
            <a:off x="762000" y="457200"/>
            <a:ext cx="14493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STORY: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ext Box 2"/>
          <p:cNvSpPr txBox="1">
            <a:spLocks noChangeArrowheads="1"/>
          </p:cNvSpPr>
          <p:nvPr/>
        </p:nvSpPr>
        <p:spPr bwMode="auto">
          <a:xfrm>
            <a:off x="3505200" y="1371600"/>
            <a:ext cx="2473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Turtle and Snail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533400" y="1600200"/>
          <a:ext cx="1143000" cy="2057400"/>
        </p:xfrm>
        <a:graphic>
          <a:graphicData uri="http://schemas.openxmlformats.org/presentationml/2006/ole">
            <p:oleObj spid="_x0000_s1026" name="Clip" r:id="rId3" imgW="1755720" imgH="1860480" progId="">
              <p:embed/>
            </p:oleObj>
          </a:graphicData>
        </a:graphic>
      </p:graphicFrame>
      <p:graphicFrame>
        <p:nvGraphicFramePr>
          <p:cNvPr id="1027" name="Object 4"/>
          <p:cNvGraphicFramePr>
            <a:graphicFrameLocks noChangeAspect="1"/>
          </p:cNvGraphicFramePr>
          <p:nvPr/>
        </p:nvGraphicFramePr>
        <p:xfrm>
          <a:off x="6858000" y="2057400"/>
          <a:ext cx="1981200" cy="1620838"/>
        </p:xfrm>
        <a:graphic>
          <a:graphicData uri="http://schemas.openxmlformats.org/presentationml/2006/ole">
            <p:oleObj spid="_x0000_s1027" name="Clip" r:id="rId4" imgW="1755720" imgH="1860480" progId="">
              <p:embed/>
            </p:oleObj>
          </a:graphicData>
        </a:graphic>
      </p:graphicFrame>
      <p:graphicFrame>
        <p:nvGraphicFramePr>
          <p:cNvPr id="1028" name="Object 91"/>
          <p:cNvGraphicFramePr>
            <a:graphicFrameLocks noChangeAspect="1"/>
          </p:cNvGraphicFramePr>
          <p:nvPr/>
        </p:nvGraphicFramePr>
        <p:xfrm>
          <a:off x="1371600" y="3200400"/>
          <a:ext cx="687388" cy="371475"/>
        </p:xfrm>
        <a:graphic>
          <a:graphicData uri="http://schemas.openxmlformats.org/presentationml/2006/ole">
            <p:oleObj spid="_x0000_s1028" name="Clip" r:id="rId5" imgW="1546560" imgH="841680" progId="">
              <p:embed/>
            </p:oleObj>
          </a:graphicData>
        </a:graphic>
      </p:graphicFrame>
      <p:sp>
        <p:nvSpPr>
          <p:cNvPr id="1032" name="Line 93"/>
          <p:cNvSpPr>
            <a:spLocks noChangeShapeType="1"/>
          </p:cNvSpPr>
          <p:nvPr/>
        </p:nvSpPr>
        <p:spPr bwMode="auto">
          <a:xfrm>
            <a:off x="1295400" y="3657600"/>
            <a:ext cx="624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029" name="Object 94"/>
          <p:cNvGraphicFramePr>
            <a:graphicFrameLocks noChangeAspect="1"/>
          </p:cNvGraphicFramePr>
          <p:nvPr/>
        </p:nvGraphicFramePr>
        <p:xfrm>
          <a:off x="1143000" y="3733800"/>
          <a:ext cx="1165225" cy="668338"/>
        </p:xfrm>
        <a:graphic>
          <a:graphicData uri="http://schemas.openxmlformats.org/presentationml/2006/ole">
            <p:oleObj spid="_x0000_s1029" name="Clip" r:id="rId6" imgW="1824120" imgH="1048680" progId="">
              <p:embed/>
            </p:oleObj>
          </a:graphicData>
        </a:graphic>
      </p:graphicFrame>
      <p:sp>
        <p:nvSpPr>
          <p:cNvPr id="1033" name="Text Box 95"/>
          <p:cNvSpPr txBox="1">
            <a:spLocks noChangeArrowheads="1"/>
          </p:cNvSpPr>
          <p:nvPr/>
        </p:nvSpPr>
        <p:spPr bwMode="auto">
          <a:xfrm>
            <a:off x="4114800" y="3352800"/>
            <a:ext cx="812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12 feet</a:t>
            </a:r>
          </a:p>
        </p:txBody>
      </p:sp>
      <p:sp>
        <p:nvSpPr>
          <p:cNvPr id="1034" name="Rectangle 96"/>
          <p:cNvSpPr>
            <a:spLocks noChangeArrowheads="1"/>
          </p:cNvSpPr>
          <p:nvPr/>
        </p:nvSpPr>
        <p:spPr bwMode="auto">
          <a:xfrm>
            <a:off x="457200" y="304800"/>
            <a:ext cx="1752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PICTURE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44444E-6 L 0.63628 -0.00417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8" y="-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0 L 0.62917 -0.00486 " pathEditMode="relative" rAng="0" ptsTypes="AA">
                                      <p:cBhvr>
                                        <p:cTn id="8" dur="5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5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2133600" y="2057400"/>
            <a:ext cx="1676400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Line 4"/>
          <p:cNvSpPr>
            <a:spLocks noChangeShapeType="1"/>
          </p:cNvSpPr>
          <p:nvPr/>
        </p:nvSpPr>
        <p:spPr bwMode="auto">
          <a:xfrm>
            <a:off x="2133600" y="24384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8" name="Line 5"/>
          <p:cNvSpPr>
            <a:spLocks noChangeShapeType="1"/>
          </p:cNvSpPr>
          <p:nvPr/>
        </p:nvSpPr>
        <p:spPr bwMode="auto">
          <a:xfrm>
            <a:off x="2133600" y="28194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9" name="Line 6"/>
          <p:cNvSpPr>
            <a:spLocks noChangeShapeType="1"/>
          </p:cNvSpPr>
          <p:nvPr/>
        </p:nvSpPr>
        <p:spPr bwMode="auto">
          <a:xfrm>
            <a:off x="2133600" y="32004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0" name="Line 7"/>
          <p:cNvSpPr>
            <a:spLocks noChangeShapeType="1"/>
          </p:cNvSpPr>
          <p:nvPr/>
        </p:nvSpPr>
        <p:spPr bwMode="auto">
          <a:xfrm>
            <a:off x="2133600" y="35814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1" name="Line 8"/>
          <p:cNvSpPr>
            <a:spLocks noChangeShapeType="1"/>
          </p:cNvSpPr>
          <p:nvPr/>
        </p:nvSpPr>
        <p:spPr bwMode="auto">
          <a:xfrm>
            <a:off x="2133600" y="39624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2" name="Line 9"/>
          <p:cNvSpPr>
            <a:spLocks noChangeShapeType="1"/>
          </p:cNvSpPr>
          <p:nvPr/>
        </p:nvSpPr>
        <p:spPr bwMode="auto">
          <a:xfrm>
            <a:off x="2971800" y="20574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3" name="Text Box 10"/>
          <p:cNvSpPr txBox="1">
            <a:spLocks noChangeArrowheads="1"/>
          </p:cNvSpPr>
          <p:nvPr/>
        </p:nvSpPr>
        <p:spPr bwMode="auto">
          <a:xfrm>
            <a:off x="2209800" y="2057400"/>
            <a:ext cx="16224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 time       distance</a:t>
            </a:r>
          </a:p>
        </p:txBody>
      </p:sp>
      <p:sp>
        <p:nvSpPr>
          <p:cNvPr id="6154" name="Rectangle 11"/>
          <p:cNvSpPr>
            <a:spLocks noChangeArrowheads="1"/>
          </p:cNvSpPr>
          <p:nvPr/>
        </p:nvSpPr>
        <p:spPr bwMode="auto">
          <a:xfrm>
            <a:off x="5159375" y="2133600"/>
            <a:ext cx="1676400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Line 12"/>
          <p:cNvSpPr>
            <a:spLocks noChangeShapeType="1"/>
          </p:cNvSpPr>
          <p:nvPr/>
        </p:nvSpPr>
        <p:spPr bwMode="auto">
          <a:xfrm>
            <a:off x="5159375" y="25146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6" name="Line 13"/>
          <p:cNvSpPr>
            <a:spLocks noChangeShapeType="1"/>
          </p:cNvSpPr>
          <p:nvPr/>
        </p:nvSpPr>
        <p:spPr bwMode="auto">
          <a:xfrm>
            <a:off x="5159375" y="28956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7" name="Line 14"/>
          <p:cNvSpPr>
            <a:spLocks noChangeShapeType="1"/>
          </p:cNvSpPr>
          <p:nvPr/>
        </p:nvSpPr>
        <p:spPr bwMode="auto">
          <a:xfrm>
            <a:off x="5159375" y="32766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8" name="Line 15"/>
          <p:cNvSpPr>
            <a:spLocks noChangeShapeType="1"/>
          </p:cNvSpPr>
          <p:nvPr/>
        </p:nvSpPr>
        <p:spPr bwMode="auto">
          <a:xfrm>
            <a:off x="5159375" y="36576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9" name="Line 16"/>
          <p:cNvSpPr>
            <a:spLocks noChangeShapeType="1"/>
          </p:cNvSpPr>
          <p:nvPr/>
        </p:nvSpPr>
        <p:spPr bwMode="auto">
          <a:xfrm>
            <a:off x="5159375" y="40386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0" name="Line 17"/>
          <p:cNvSpPr>
            <a:spLocks noChangeShapeType="1"/>
          </p:cNvSpPr>
          <p:nvPr/>
        </p:nvSpPr>
        <p:spPr bwMode="auto">
          <a:xfrm>
            <a:off x="5997575" y="21336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1" name="Text Box 18"/>
          <p:cNvSpPr txBox="1">
            <a:spLocks noChangeArrowheads="1"/>
          </p:cNvSpPr>
          <p:nvPr/>
        </p:nvSpPr>
        <p:spPr bwMode="auto">
          <a:xfrm>
            <a:off x="5235575" y="2133600"/>
            <a:ext cx="16224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 time       distance</a:t>
            </a:r>
          </a:p>
        </p:txBody>
      </p:sp>
      <p:sp>
        <p:nvSpPr>
          <p:cNvPr id="6162" name="Rectangle 19"/>
          <p:cNvSpPr>
            <a:spLocks noChangeArrowheads="1"/>
          </p:cNvSpPr>
          <p:nvPr/>
        </p:nvSpPr>
        <p:spPr bwMode="auto">
          <a:xfrm>
            <a:off x="533400" y="304800"/>
            <a:ext cx="2057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TABLE</a:t>
            </a:r>
          </a:p>
        </p:txBody>
      </p:sp>
      <p:sp>
        <p:nvSpPr>
          <p:cNvPr id="8214" name="Rectangle 22"/>
          <p:cNvSpPr>
            <a:spLocks noChangeArrowheads="1"/>
          </p:cNvSpPr>
          <p:nvPr/>
        </p:nvSpPr>
        <p:spPr bwMode="auto">
          <a:xfrm>
            <a:off x="3124200" y="2514600"/>
            <a:ext cx="533400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75000"/>
              </a:lnSpc>
              <a:spcBef>
                <a:spcPct val="50000"/>
              </a:spcBef>
            </a:pPr>
            <a:r>
              <a:rPr lang="en-US" sz="2000"/>
              <a:t>0</a:t>
            </a:r>
          </a:p>
          <a:p>
            <a:pPr algn="ctr">
              <a:lnSpc>
                <a:spcPct val="75000"/>
              </a:lnSpc>
              <a:spcBef>
                <a:spcPct val="50000"/>
              </a:spcBef>
            </a:pPr>
            <a:r>
              <a:rPr lang="en-US" sz="2000"/>
              <a:t>3</a:t>
            </a:r>
          </a:p>
          <a:p>
            <a:pPr algn="ctr">
              <a:lnSpc>
                <a:spcPct val="75000"/>
              </a:lnSpc>
              <a:spcBef>
                <a:spcPct val="50000"/>
              </a:spcBef>
            </a:pPr>
            <a:r>
              <a:rPr lang="en-US" sz="2000"/>
              <a:t>6</a:t>
            </a:r>
          </a:p>
          <a:p>
            <a:pPr algn="ctr">
              <a:lnSpc>
                <a:spcPct val="75000"/>
              </a:lnSpc>
              <a:spcBef>
                <a:spcPct val="50000"/>
              </a:spcBef>
            </a:pPr>
            <a:r>
              <a:rPr lang="en-US" sz="2000"/>
              <a:t>9</a:t>
            </a:r>
          </a:p>
          <a:p>
            <a:pPr algn="ctr">
              <a:lnSpc>
                <a:spcPct val="75000"/>
              </a:lnSpc>
              <a:spcBef>
                <a:spcPct val="50000"/>
              </a:spcBef>
            </a:pPr>
            <a:r>
              <a:rPr lang="en-US" sz="2000"/>
              <a:t>12</a:t>
            </a:r>
          </a:p>
        </p:txBody>
      </p:sp>
      <p:sp>
        <p:nvSpPr>
          <p:cNvPr id="6164" name="Rectangle 23"/>
          <p:cNvSpPr>
            <a:spLocks noChangeArrowheads="1"/>
          </p:cNvSpPr>
          <p:nvPr/>
        </p:nvSpPr>
        <p:spPr bwMode="auto">
          <a:xfrm>
            <a:off x="5486400" y="2590800"/>
            <a:ext cx="1447800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sz="2000"/>
              <a:t>0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sz="2000"/>
              <a:t>1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sz="2000"/>
              <a:t>2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sz="2000"/>
              <a:t>3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sz="2000"/>
              <a:t>4</a:t>
            </a:r>
          </a:p>
        </p:txBody>
      </p:sp>
      <p:sp>
        <p:nvSpPr>
          <p:cNvPr id="6165" name="Text Box 24"/>
          <p:cNvSpPr txBox="1">
            <a:spLocks noChangeArrowheads="1"/>
          </p:cNvSpPr>
          <p:nvPr/>
        </p:nvSpPr>
        <p:spPr bwMode="auto">
          <a:xfrm>
            <a:off x="2420938" y="1447800"/>
            <a:ext cx="40052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Turtle                         Snail</a:t>
            </a:r>
          </a:p>
        </p:txBody>
      </p:sp>
      <p:sp>
        <p:nvSpPr>
          <p:cNvPr id="6166" name="Rectangle 26"/>
          <p:cNvSpPr>
            <a:spLocks noChangeArrowheads="1"/>
          </p:cNvSpPr>
          <p:nvPr/>
        </p:nvSpPr>
        <p:spPr bwMode="auto">
          <a:xfrm>
            <a:off x="2362200" y="2514600"/>
            <a:ext cx="533400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sz="2000"/>
              <a:t>0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sz="2000"/>
              <a:t>1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sz="2000"/>
              <a:t>2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sz="2000"/>
              <a:t>3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sz="2000"/>
              <a:t>4</a:t>
            </a:r>
          </a:p>
        </p:txBody>
      </p:sp>
      <p:sp>
        <p:nvSpPr>
          <p:cNvPr id="8219" name="Rectangle 27"/>
          <p:cNvSpPr>
            <a:spLocks noChangeArrowheads="1"/>
          </p:cNvSpPr>
          <p:nvPr/>
        </p:nvSpPr>
        <p:spPr bwMode="auto">
          <a:xfrm>
            <a:off x="6172200" y="2590800"/>
            <a:ext cx="533400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75000"/>
              </a:lnSpc>
              <a:spcBef>
                <a:spcPct val="50000"/>
              </a:spcBef>
            </a:pPr>
            <a:r>
              <a:rPr lang="en-US" sz="2000"/>
              <a:t>0</a:t>
            </a:r>
          </a:p>
          <a:p>
            <a:pPr algn="ctr">
              <a:lnSpc>
                <a:spcPct val="75000"/>
              </a:lnSpc>
              <a:spcBef>
                <a:spcPct val="50000"/>
              </a:spcBef>
            </a:pPr>
            <a:r>
              <a:rPr lang="en-US" sz="2000"/>
              <a:t>2</a:t>
            </a:r>
          </a:p>
          <a:p>
            <a:pPr algn="ctr">
              <a:lnSpc>
                <a:spcPct val="75000"/>
              </a:lnSpc>
              <a:spcBef>
                <a:spcPct val="50000"/>
              </a:spcBef>
            </a:pPr>
            <a:r>
              <a:rPr lang="en-US" sz="2000"/>
              <a:t>4</a:t>
            </a:r>
          </a:p>
          <a:p>
            <a:pPr algn="ctr">
              <a:lnSpc>
                <a:spcPct val="75000"/>
              </a:lnSpc>
              <a:spcBef>
                <a:spcPct val="50000"/>
              </a:spcBef>
            </a:pPr>
            <a:r>
              <a:rPr lang="en-US" sz="2000"/>
              <a:t>6</a:t>
            </a:r>
          </a:p>
          <a:p>
            <a:pPr algn="ctr">
              <a:lnSpc>
                <a:spcPct val="75000"/>
              </a:lnSpc>
              <a:spcBef>
                <a:spcPct val="50000"/>
              </a:spcBef>
            </a:pPr>
            <a:r>
              <a:rPr lang="en-US" sz="2000"/>
              <a:t>8</a:t>
            </a:r>
          </a:p>
        </p:txBody>
      </p:sp>
      <p:pic>
        <p:nvPicPr>
          <p:cNvPr id="6168" name="Picture 28" descr="j039144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4724400"/>
            <a:ext cx="1824038" cy="104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9" name="Picture 29" descr="j023818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4724400"/>
            <a:ext cx="154622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4" grpId="0" autoUpdateAnimBg="0"/>
      <p:bldP spid="8219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381000" y="304800"/>
            <a:ext cx="26670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RULE OR</a:t>
            </a:r>
          </a:p>
          <a:p>
            <a:pPr algn="ctr"/>
            <a:r>
              <a:rPr lang="en-US"/>
              <a:t>EQUATION</a:t>
            </a: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1447800" y="2209800"/>
            <a:ext cx="4068763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/>
              <a:t>Turtle: multiply by 3</a:t>
            </a:r>
          </a:p>
          <a:p>
            <a:endParaRPr lang="en-US" sz="3600"/>
          </a:p>
          <a:p>
            <a:r>
              <a:rPr lang="en-US" sz="3600"/>
              <a:t>Snail: multiply by 2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5715000" y="2209800"/>
            <a:ext cx="11271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/>
              <a:t>D=3t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5730875" y="3244850"/>
            <a:ext cx="11271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/>
              <a:t>D=2t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utoUpdateAnimBg="0"/>
      <p:bldP spid="1024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1066800"/>
            <a:ext cx="4929188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533400" y="304800"/>
            <a:ext cx="1981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GRAPH</a:t>
            </a:r>
          </a:p>
        </p:txBody>
      </p:sp>
      <p:sp>
        <p:nvSpPr>
          <p:cNvPr id="8196" name="Line 5"/>
          <p:cNvSpPr>
            <a:spLocks noChangeShapeType="1"/>
          </p:cNvSpPr>
          <p:nvPr/>
        </p:nvSpPr>
        <p:spPr bwMode="auto">
          <a:xfrm>
            <a:off x="2667000" y="1143000"/>
            <a:ext cx="0" cy="518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7" name="Line 6"/>
          <p:cNvSpPr>
            <a:spLocks noChangeShapeType="1"/>
          </p:cNvSpPr>
          <p:nvPr/>
        </p:nvSpPr>
        <p:spPr bwMode="auto">
          <a:xfrm>
            <a:off x="1905000" y="5791200"/>
            <a:ext cx="594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8" name="Text Box 7"/>
          <p:cNvSpPr txBox="1">
            <a:spLocks noChangeArrowheads="1"/>
          </p:cNvSpPr>
          <p:nvPr/>
        </p:nvSpPr>
        <p:spPr bwMode="auto">
          <a:xfrm>
            <a:off x="838200" y="3352800"/>
            <a:ext cx="1346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distance</a:t>
            </a:r>
          </a:p>
          <a:p>
            <a:r>
              <a:rPr lang="en-US"/>
              <a:t>  in feet</a:t>
            </a:r>
          </a:p>
        </p:txBody>
      </p:sp>
      <p:sp>
        <p:nvSpPr>
          <p:cNvPr id="8199" name="Text Box 8"/>
          <p:cNvSpPr txBox="1">
            <a:spLocks noChangeArrowheads="1"/>
          </p:cNvSpPr>
          <p:nvPr/>
        </p:nvSpPr>
        <p:spPr bwMode="auto">
          <a:xfrm>
            <a:off x="4191000" y="6019800"/>
            <a:ext cx="8143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time</a:t>
            </a:r>
          </a:p>
        </p:txBody>
      </p:sp>
      <p:sp>
        <p:nvSpPr>
          <p:cNvPr id="8200" name="Line 9"/>
          <p:cNvSpPr>
            <a:spLocks noChangeShapeType="1"/>
          </p:cNvSpPr>
          <p:nvPr/>
        </p:nvSpPr>
        <p:spPr bwMode="auto">
          <a:xfrm flipV="1">
            <a:off x="2667000" y="2971800"/>
            <a:ext cx="91440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01" name="Line 10"/>
          <p:cNvSpPr>
            <a:spLocks noChangeShapeType="1"/>
          </p:cNvSpPr>
          <p:nvPr/>
        </p:nvSpPr>
        <p:spPr bwMode="auto">
          <a:xfrm flipV="1">
            <a:off x="2667000" y="2971800"/>
            <a:ext cx="144780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02" name="Text Box 11"/>
          <p:cNvSpPr txBox="1">
            <a:spLocks noChangeArrowheads="1"/>
          </p:cNvSpPr>
          <p:nvPr/>
        </p:nvSpPr>
        <p:spPr bwMode="auto">
          <a:xfrm>
            <a:off x="2559050" y="5715000"/>
            <a:ext cx="2114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0  1  2   3  4   5  6   7   8</a:t>
            </a:r>
          </a:p>
        </p:txBody>
      </p:sp>
      <p:sp>
        <p:nvSpPr>
          <p:cNvPr id="8203" name="Text Box 12"/>
          <p:cNvSpPr txBox="1">
            <a:spLocks noChangeArrowheads="1"/>
          </p:cNvSpPr>
          <p:nvPr/>
        </p:nvSpPr>
        <p:spPr bwMode="auto">
          <a:xfrm>
            <a:off x="2355850" y="2838450"/>
            <a:ext cx="387350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95000"/>
              </a:lnSpc>
            </a:pPr>
            <a:r>
              <a:rPr lang="en-US" sz="1600"/>
              <a:t>12</a:t>
            </a:r>
          </a:p>
          <a:p>
            <a:pPr algn="r">
              <a:lnSpc>
                <a:spcPct val="95000"/>
              </a:lnSpc>
            </a:pPr>
            <a:r>
              <a:rPr lang="en-US" sz="1600"/>
              <a:t>11</a:t>
            </a:r>
          </a:p>
          <a:p>
            <a:pPr algn="r">
              <a:lnSpc>
                <a:spcPct val="95000"/>
              </a:lnSpc>
            </a:pPr>
            <a:r>
              <a:rPr lang="en-US" sz="1600"/>
              <a:t>10</a:t>
            </a:r>
          </a:p>
          <a:p>
            <a:pPr algn="r">
              <a:lnSpc>
                <a:spcPct val="95000"/>
              </a:lnSpc>
            </a:pPr>
            <a:r>
              <a:rPr lang="en-US" sz="1600"/>
              <a:t>9</a:t>
            </a:r>
          </a:p>
          <a:p>
            <a:pPr algn="r">
              <a:lnSpc>
                <a:spcPct val="95000"/>
              </a:lnSpc>
            </a:pPr>
            <a:r>
              <a:rPr lang="en-US" sz="1600"/>
              <a:t>8</a:t>
            </a:r>
          </a:p>
          <a:p>
            <a:pPr algn="r">
              <a:lnSpc>
                <a:spcPct val="95000"/>
              </a:lnSpc>
            </a:pPr>
            <a:r>
              <a:rPr lang="en-US" sz="1600"/>
              <a:t>7</a:t>
            </a:r>
          </a:p>
          <a:p>
            <a:pPr algn="r">
              <a:lnSpc>
                <a:spcPct val="95000"/>
              </a:lnSpc>
            </a:pPr>
            <a:r>
              <a:rPr lang="en-US" sz="1600"/>
              <a:t>6</a:t>
            </a:r>
          </a:p>
          <a:p>
            <a:pPr algn="r">
              <a:lnSpc>
                <a:spcPct val="95000"/>
              </a:lnSpc>
            </a:pPr>
            <a:r>
              <a:rPr lang="en-US" sz="1600"/>
              <a:t>5</a:t>
            </a:r>
          </a:p>
          <a:p>
            <a:pPr algn="r">
              <a:lnSpc>
                <a:spcPct val="95000"/>
              </a:lnSpc>
            </a:pPr>
            <a:r>
              <a:rPr lang="en-US" sz="1600"/>
              <a:t>4</a:t>
            </a:r>
          </a:p>
          <a:p>
            <a:pPr algn="r">
              <a:lnSpc>
                <a:spcPct val="95000"/>
              </a:lnSpc>
            </a:pPr>
            <a:r>
              <a:rPr lang="en-US" sz="1600"/>
              <a:t>3</a:t>
            </a:r>
          </a:p>
          <a:p>
            <a:pPr algn="r">
              <a:lnSpc>
                <a:spcPct val="95000"/>
              </a:lnSpc>
            </a:pPr>
            <a:r>
              <a:rPr lang="en-US" sz="1600"/>
              <a:t>2</a:t>
            </a:r>
          </a:p>
          <a:p>
            <a:pPr algn="r">
              <a:lnSpc>
                <a:spcPct val="95000"/>
              </a:lnSpc>
            </a:pPr>
            <a:r>
              <a:rPr lang="en-US" sz="1600"/>
              <a:t>1</a:t>
            </a:r>
          </a:p>
          <a:p>
            <a:pPr algn="r">
              <a:lnSpc>
                <a:spcPct val="95000"/>
              </a:lnSpc>
            </a:pPr>
            <a:r>
              <a:rPr lang="en-US" sz="1600"/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 animBg="1"/>
      <p:bldP spid="820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90600" y="609600"/>
            <a:ext cx="583845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Given </a:t>
            </a:r>
            <a:r>
              <a:rPr lang="en-US" dirty="0" smtClean="0"/>
              <a:t>an table, can you create a graph?</a:t>
            </a:r>
            <a:endParaRPr lang="en-US" dirty="0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143000" y="1524000"/>
            <a:ext cx="32766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i="1" dirty="0" smtClean="0"/>
              <a:t>x          y</a:t>
            </a:r>
          </a:p>
          <a:p>
            <a:r>
              <a:rPr lang="en-US" dirty="0" smtClean="0"/>
              <a:t>0          2</a:t>
            </a:r>
          </a:p>
          <a:p>
            <a:r>
              <a:rPr lang="en-US" dirty="0" smtClean="0"/>
              <a:t>2          6</a:t>
            </a:r>
          </a:p>
          <a:p>
            <a:r>
              <a:rPr lang="en-US" dirty="0" smtClean="0"/>
              <a:t>3          8</a:t>
            </a:r>
          </a:p>
          <a:p>
            <a:r>
              <a:rPr lang="en-US" dirty="0" smtClean="0"/>
              <a:t>5         12</a:t>
            </a:r>
          </a:p>
          <a:p>
            <a:r>
              <a:rPr lang="en-US" dirty="0" smtClean="0"/>
              <a:t>8         18</a:t>
            </a: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457994" y="2895600"/>
            <a:ext cx="27432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066800" y="1981200"/>
            <a:ext cx="16002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1752600"/>
            <a:ext cx="3952875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1143000" y="5105400"/>
            <a:ext cx="40687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Can you find the equation?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746125" y="371475"/>
            <a:ext cx="551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Given a graph, can you write a story?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66863" y="1643063"/>
            <a:ext cx="6010275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</TotalTime>
  <Words>218</Words>
  <Application>Microsoft Office PowerPoint</Application>
  <PresentationFormat>On-screen Show (4:3)</PresentationFormat>
  <Paragraphs>87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Default Design</vt:lpstr>
      <vt:lpstr>Clip</vt:lpstr>
      <vt:lpstr>Improving Algebraic Thinking Through  Games and Activities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Concrete to Abstract:</dc:title>
  <dc:creator>Heather Sparks</dc:creator>
  <cp:lastModifiedBy>OKCPS</cp:lastModifiedBy>
  <cp:revision>44</cp:revision>
  <dcterms:created xsi:type="dcterms:W3CDTF">2008-10-03T12:29:55Z</dcterms:created>
  <dcterms:modified xsi:type="dcterms:W3CDTF">2012-06-08T03:23:37Z</dcterms:modified>
</cp:coreProperties>
</file>