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57" r:id="rId5"/>
    <p:sldId id="259" r:id="rId6"/>
    <p:sldId id="260" r:id="rId7"/>
    <p:sldId id="273"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B42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56" autoAdjust="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1526B6-C807-4C22-B0B7-F39F56B5C696}" type="datetimeFigureOut">
              <a:rPr lang="en-US" smtClean="0"/>
              <a:pPr/>
              <a:t>6/14/2009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4DFADA8-D59B-41CB-A732-33C9B9B5E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6/14/2009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6/14/2009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6/14/2009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1526B6-C807-4C22-B0B7-F39F56B5C696}" type="datetimeFigureOut">
              <a:rPr lang="en-US" smtClean="0"/>
              <a:pPr/>
              <a:t>6/14/2009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526B6-C807-4C22-B0B7-F39F56B5C696}" type="datetimeFigureOut">
              <a:rPr lang="en-US" smtClean="0"/>
              <a:pPr/>
              <a:t>6/14/2009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1526B6-C807-4C22-B0B7-F39F56B5C696}" type="datetimeFigureOut">
              <a:rPr lang="en-US" smtClean="0"/>
              <a:pPr/>
              <a:t>6/14/2009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1526B6-C807-4C22-B0B7-F39F56B5C696}" type="datetimeFigureOut">
              <a:rPr lang="en-US" smtClean="0"/>
              <a:pPr/>
              <a:t>6/14/2009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526B6-C807-4C22-B0B7-F39F56B5C696}" type="datetimeFigureOut">
              <a:rPr lang="en-US" smtClean="0"/>
              <a:pPr/>
              <a:t>6/14/2009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526B6-C807-4C22-B0B7-F39F56B5C696}" type="datetimeFigureOut">
              <a:rPr lang="en-US" smtClean="0"/>
              <a:pPr/>
              <a:t>6/14/2009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1526B6-C807-4C22-B0B7-F39F56B5C696}" type="datetimeFigureOut">
              <a:rPr lang="en-US" smtClean="0"/>
              <a:pPr/>
              <a:t>6/14/2009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4DFADA8-D59B-41CB-A732-33C9B9B5EBC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1526B6-C807-4C22-B0B7-F39F56B5C696}" type="datetimeFigureOut">
              <a:rPr lang="en-US" smtClean="0"/>
              <a:pPr/>
              <a:t>6/14/2009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DFADA8-D59B-41CB-A732-33C9B9B5EBC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ispark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Improving Student Engagement</a:t>
            </a:r>
            <a:endParaRPr lang="en-US" dirty="0"/>
          </a:p>
        </p:txBody>
      </p:sp>
      <p:sp>
        <p:nvSpPr>
          <p:cNvPr id="3" name="Subtitle 2"/>
          <p:cNvSpPr>
            <a:spLocks noGrp="1"/>
          </p:cNvSpPr>
          <p:nvPr>
            <p:ph type="subTitle" idx="1"/>
          </p:nvPr>
        </p:nvSpPr>
        <p:spPr/>
        <p:txBody>
          <a:bodyPr/>
          <a:lstStyle/>
          <a:p>
            <a:r>
              <a:rPr lang="en-US" dirty="0" smtClean="0"/>
              <a:t>Developing A Rigorous Curriculum for the 21</a:t>
            </a:r>
            <a:r>
              <a:rPr lang="en-US" baseline="30000" dirty="0" smtClean="0"/>
              <a:t>st</a:t>
            </a:r>
            <a:r>
              <a:rPr lang="en-US" dirty="0" smtClean="0"/>
              <a:t> Century</a:t>
            </a:r>
            <a:endParaRPr lang="en-US" dirty="0"/>
          </a:p>
        </p:txBody>
      </p:sp>
      <p:sp>
        <p:nvSpPr>
          <p:cNvPr id="4" name="TextBox 3"/>
          <p:cNvSpPr txBox="1"/>
          <p:nvPr/>
        </p:nvSpPr>
        <p:spPr>
          <a:xfrm>
            <a:off x="3810000" y="5410200"/>
            <a:ext cx="4486998" cy="707886"/>
          </a:xfrm>
          <a:prstGeom prst="rect">
            <a:avLst/>
          </a:prstGeom>
          <a:noFill/>
        </p:spPr>
        <p:txBody>
          <a:bodyPr wrap="none" rtlCol="0">
            <a:spAutoFit/>
          </a:bodyPr>
          <a:lstStyle/>
          <a:p>
            <a:pPr algn="r"/>
            <a:r>
              <a:rPr lang="en-US" sz="2000" b="1" dirty="0" smtClean="0"/>
              <a:t>Presented by Heather Sparks, NBCT</a:t>
            </a:r>
          </a:p>
          <a:p>
            <a:pPr algn="r"/>
            <a:r>
              <a:rPr lang="en-US" sz="2000" b="1" dirty="0" smtClean="0"/>
              <a:t>2009 Oklahoma Teacher of the Year</a:t>
            </a:r>
            <a:endParaRPr lang="en-U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Student Engagement	</a:t>
            </a:r>
            <a:endParaRPr lang="en-US" dirty="0"/>
          </a:p>
        </p:txBody>
      </p:sp>
      <p:sp>
        <p:nvSpPr>
          <p:cNvPr id="3" name="Content Placeholder 2"/>
          <p:cNvSpPr>
            <a:spLocks noGrp="1"/>
          </p:cNvSpPr>
          <p:nvPr>
            <p:ph idx="1"/>
          </p:nvPr>
        </p:nvSpPr>
        <p:spPr/>
        <p:txBody>
          <a:bodyPr/>
          <a:lstStyle/>
          <a:p>
            <a:r>
              <a:rPr lang="en-US" b="1" dirty="0" smtClean="0"/>
              <a:t>Student engagement</a:t>
            </a:r>
            <a:r>
              <a:rPr lang="en-US" dirty="0" smtClean="0"/>
              <a:t> occurs when "students make a psychological investment in learning. They try hard to learn what school offers. They take pride not simply in earning the formal indicators of success (grades), but in understanding the material and incorporating or internalizing it in their lives."</a:t>
            </a:r>
            <a:r>
              <a:rPr lang="en-US" baseline="30000" dirty="0" smtClean="0">
                <a:hlinkClick r:id="" action="ppaction://hlinkfile"/>
              </a:rPr>
              <a:t>[</a:t>
            </a:r>
            <a:endParaRPr lang="en-US" baseline="30000" dirty="0" smtClean="0"/>
          </a:p>
          <a:p>
            <a:endParaRPr lang="en-US" baseline="30000" dirty="0" smtClean="0"/>
          </a:p>
          <a:p>
            <a:pPr>
              <a:buNone/>
            </a:pPr>
            <a:r>
              <a:rPr lang="en-US" sz="1800" i="1" dirty="0" smtClean="0"/>
              <a:t>                  -Student Engagement and Achievement in American Secondary Schools</a:t>
            </a:r>
            <a:r>
              <a:rPr lang="en-US" sz="1800" dirty="0" smtClean="0"/>
              <a:t>.                            	   Teacher College Press, p. 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2400"/>
            <a:ext cx="8229600" cy="1143000"/>
          </a:xfrm>
        </p:spPr>
        <p:txBody>
          <a:bodyPr>
            <a:normAutofit fontScale="90000"/>
          </a:bodyPr>
          <a:lstStyle/>
          <a:p>
            <a:pPr algn="ctr"/>
            <a:r>
              <a:rPr lang="en-US" dirty="0" smtClean="0">
                <a:solidFill>
                  <a:srgbClr val="43B424"/>
                </a:solidFill>
              </a:rPr>
              <a:t>Think of a time when you were engaged in school.</a:t>
            </a:r>
            <a:br>
              <a:rPr lang="en-US" dirty="0" smtClean="0">
                <a:solidFill>
                  <a:srgbClr val="43B424"/>
                </a:solidFill>
              </a:rPr>
            </a:br>
            <a:r>
              <a:rPr lang="en-US" dirty="0" smtClean="0">
                <a:solidFill>
                  <a:srgbClr val="43B424"/>
                </a:solidFill>
              </a:rPr>
              <a:t/>
            </a:r>
            <a:br>
              <a:rPr lang="en-US" dirty="0" smtClean="0">
                <a:solidFill>
                  <a:srgbClr val="43B424"/>
                </a:solidFill>
              </a:rPr>
            </a:br>
            <a:r>
              <a:rPr lang="en-US" dirty="0" smtClean="0">
                <a:solidFill>
                  <a:srgbClr val="43B424"/>
                </a:solidFill>
              </a:rPr>
              <a:t>Describe your experience to someone sitting next to you.</a:t>
            </a:r>
            <a:endParaRPr lang="en-US" dirty="0">
              <a:solidFill>
                <a:srgbClr val="43B42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Facts About </a:t>
            </a:r>
            <a:br>
              <a:rPr lang="en-US" dirty="0" smtClean="0"/>
            </a:br>
            <a:r>
              <a:rPr lang="en-US" dirty="0" smtClean="0"/>
              <a:t>Student Engagement</a:t>
            </a:r>
            <a:endParaRPr lang="en-US" dirty="0"/>
          </a:p>
        </p:txBody>
      </p:sp>
      <p:sp>
        <p:nvSpPr>
          <p:cNvPr id="3" name="Content Placeholder 2"/>
          <p:cNvSpPr>
            <a:spLocks noGrp="1"/>
          </p:cNvSpPr>
          <p:nvPr>
            <p:ph idx="1"/>
          </p:nvPr>
        </p:nvSpPr>
        <p:spPr>
          <a:xfrm>
            <a:off x="457200" y="2133600"/>
            <a:ext cx="8229600" cy="4389120"/>
          </a:xfrm>
        </p:spPr>
        <p:txBody>
          <a:bodyPr>
            <a:normAutofit fontScale="92500"/>
          </a:bodyPr>
          <a:lstStyle/>
          <a:p>
            <a:r>
              <a:rPr lang="en-US" dirty="0" smtClean="0"/>
              <a:t>Over one-third of students do not take school seriously and get through the day by fooling around with classmates.</a:t>
            </a:r>
          </a:p>
          <a:p>
            <a:r>
              <a:rPr lang="en-US" dirty="0" smtClean="0"/>
              <a:t>Half said their classes were boring.</a:t>
            </a:r>
          </a:p>
          <a:p>
            <a:r>
              <a:rPr lang="en-US" dirty="0" smtClean="0"/>
              <a:t>Two-thirds  say they cheated on a test.</a:t>
            </a:r>
          </a:p>
          <a:p>
            <a:r>
              <a:rPr lang="en-US" dirty="0" smtClean="0"/>
              <a:t>90% copied homework from someone else.</a:t>
            </a:r>
          </a:p>
          <a:p>
            <a:r>
              <a:rPr lang="en-US" dirty="0" smtClean="0"/>
              <a:t>80% say it’s not important to get good grades in school.</a:t>
            </a:r>
          </a:p>
          <a:p>
            <a:r>
              <a:rPr lang="en-US" dirty="0" smtClean="0"/>
              <a:t>20% say disengagement is  a result of confusion or difficulty of subject matter, particularly in math and science.</a:t>
            </a:r>
          </a:p>
          <a:p>
            <a:pPr>
              <a:buNone/>
            </a:pPr>
            <a:r>
              <a:rPr lang="en-US" dirty="0" smtClean="0"/>
              <a:t>						       </a:t>
            </a:r>
            <a:r>
              <a:rPr lang="en-US" sz="2000" i="1" dirty="0" smtClean="0"/>
              <a:t>(Steinberg, 1996)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be done?</a:t>
            </a:r>
            <a:endParaRPr lang="en-US" dirty="0"/>
          </a:p>
        </p:txBody>
      </p:sp>
      <p:sp>
        <p:nvSpPr>
          <p:cNvPr id="3" name="Content Placeholder 2"/>
          <p:cNvSpPr>
            <a:spLocks noGrp="1"/>
          </p:cNvSpPr>
          <p:nvPr>
            <p:ph idx="1"/>
          </p:nvPr>
        </p:nvSpPr>
        <p:spPr>
          <a:xfrm>
            <a:off x="457200" y="1935480"/>
            <a:ext cx="8382000" cy="4389120"/>
          </a:xfrm>
        </p:spPr>
        <p:txBody>
          <a:bodyPr/>
          <a:lstStyle/>
          <a:p>
            <a:r>
              <a:rPr lang="en-US" dirty="0" smtClean="0"/>
              <a:t>Ames, Strong, et. al., and </a:t>
            </a:r>
            <a:r>
              <a:rPr lang="en-US" dirty="0" err="1" smtClean="0"/>
              <a:t>Anderman</a:t>
            </a:r>
            <a:r>
              <a:rPr lang="en-US" dirty="0" smtClean="0"/>
              <a:t> and </a:t>
            </a:r>
            <a:r>
              <a:rPr lang="en-US" dirty="0" err="1" smtClean="0"/>
              <a:t>Midgely</a:t>
            </a:r>
            <a:r>
              <a:rPr lang="en-US" dirty="0" smtClean="0"/>
              <a:t>, show that teachers who are most successful in engaging students develop activities that address intellectual and psychological needs including work that:</a:t>
            </a:r>
          </a:p>
          <a:p>
            <a:pPr>
              <a:buNone/>
            </a:pPr>
            <a:endParaRPr lang="en-US" dirty="0" smtClean="0"/>
          </a:p>
          <a:p>
            <a:pPr lvl="1"/>
            <a:r>
              <a:rPr lang="en-US" dirty="0" smtClean="0"/>
              <a:t>Develops their sense of competency;</a:t>
            </a:r>
          </a:p>
          <a:p>
            <a:pPr lvl="1"/>
            <a:r>
              <a:rPr lang="en-US" dirty="0" smtClean="0"/>
              <a:t>Encourages self-expression and originality;</a:t>
            </a:r>
          </a:p>
          <a:p>
            <a:pPr lvl="1"/>
            <a:r>
              <a:rPr lang="en-US" dirty="0" smtClean="0"/>
              <a:t>Allows them to develop connections with other; and</a:t>
            </a:r>
          </a:p>
          <a:p>
            <a:pPr lvl="1"/>
            <a:r>
              <a:rPr lang="en-US" dirty="0" smtClean="0"/>
              <a:t>Gives them some degree of autonomy.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look like?</a:t>
            </a:r>
            <a:endParaRPr lang="en-US" dirty="0"/>
          </a:p>
        </p:txBody>
      </p:sp>
      <p:sp>
        <p:nvSpPr>
          <p:cNvPr id="3" name="Content Placeholder 2"/>
          <p:cNvSpPr>
            <a:spLocks noGrp="1"/>
          </p:cNvSpPr>
          <p:nvPr>
            <p:ph idx="1"/>
          </p:nvPr>
        </p:nvSpPr>
        <p:spPr>
          <a:xfrm>
            <a:off x="381000" y="1905000"/>
            <a:ext cx="5562600" cy="4389120"/>
          </a:xfrm>
        </p:spPr>
        <p:txBody>
          <a:bodyPr/>
          <a:lstStyle/>
          <a:p>
            <a:r>
              <a:rPr lang="en-US" dirty="0" smtClean="0"/>
              <a:t>The “Ultimate” Apartment </a:t>
            </a:r>
            <a:r>
              <a:rPr lang="en-US" dirty="0" smtClean="0"/>
              <a:t>Project</a:t>
            </a:r>
            <a:endParaRPr lang="en-US" dirty="0" smtClean="0"/>
          </a:p>
          <a:p>
            <a:r>
              <a:rPr lang="en-US" dirty="0" smtClean="0"/>
              <a:t>“</a:t>
            </a:r>
            <a:r>
              <a:rPr lang="en-US" dirty="0" err="1" smtClean="0"/>
              <a:t>Me”suems</a:t>
            </a:r>
            <a:endParaRPr lang="en-US" dirty="0" smtClean="0"/>
          </a:p>
          <a:p>
            <a:r>
              <a:rPr lang="en-US" dirty="0" smtClean="0"/>
              <a:t>A Pioneer’s Diary</a:t>
            </a:r>
          </a:p>
          <a:p>
            <a:r>
              <a:rPr lang="en-US" dirty="0" smtClean="0"/>
              <a:t>Kindergarten Pod-casts</a:t>
            </a:r>
          </a:p>
          <a:p>
            <a:r>
              <a:rPr lang="en-US" dirty="0" smtClean="0"/>
              <a:t>Veterans’ Project</a:t>
            </a:r>
          </a:p>
          <a:p>
            <a:pPr>
              <a:buNone/>
            </a:pPr>
            <a:endParaRPr lang="en-US" dirty="0" smtClean="0"/>
          </a:p>
          <a:p>
            <a:endParaRPr lang="en-US" dirty="0"/>
          </a:p>
        </p:txBody>
      </p:sp>
      <p:pic>
        <p:nvPicPr>
          <p:cNvPr id="7" name="Picture 6" descr="recording data.jpg"/>
          <p:cNvPicPr>
            <a:picLocks noChangeAspect="1"/>
          </p:cNvPicPr>
          <p:nvPr/>
        </p:nvPicPr>
        <p:blipFill>
          <a:blip r:embed="rId2" cstate="print"/>
          <a:stretch>
            <a:fillRect/>
          </a:stretch>
        </p:blipFill>
        <p:spPr>
          <a:xfrm>
            <a:off x="6832600" y="1676400"/>
            <a:ext cx="2311400" cy="1733550"/>
          </a:xfrm>
          <a:prstGeom prst="rect">
            <a:avLst/>
          </a:prstGeom>
        </p:spPr>
      </p:pic>
      <p:pic>
        <p:nvPicPr>
          <p:cNvPr id="6146" name="Picture 2" descr="http://www.hisparks.com/Summer_2007_132_op_450x600.jpg"/>
          <p:cNvPicPr>
            <a:picLocks noChangeAspect="1" noChangeArrowheads="1"/>
          </p:cNvPicPr>
          <p:nvPr/>
        </p:nvPicPr>
        <p:blipFill>
          <a:blip r:embed="rId3"/>
          <a:srcRect/>
          <a:stretch>
            <a:fillRect/>
          </a:stretch>
        </p:blipFill>
        <p:spPr bwMode="auto">
          <a:xfrm>
            <a:off x="4419600" y="3962400"/>
            <a:ext cx="1752600" cy="2336800"/>
          </a:xfrm>
          <a:prstGeom prst="rect">
            <a:avLst/>
          </a:prstGeom>
          <a:noFill/>
        </p:spPr>
      </p:pic>
      <p:pic>
        <p:nvPicPr>
          <p:cNvPr id="6148" name="Picture 4" descr="http://www.hisparks.com/DSC00228.JPG"/>
          <p:cNvPicPr>
            <a:picLocks noChangeAspect="1" noChangeArrowheads="1"/>
          </p:cNvPicPr>
          <p:nvPr/>
        </p:nvPicPr>
        <p:blipFill>
          <a:blip r:embed="rId4" cstate="print"/>
          <a:srcRect/>
          <a:stretch>
            <a:fillRect/>
          </a:stretch>
        </p:blipFill>
        <p:spPr bwMode="auto">
          <a:xfrm>
            <a:off x="6172200" y="3200400"/>
            <a:ext cx="2227544" cy="1676400"/>
          </a:xfrm>
          <a:prstGeom prst="rect">
            <a:avLst/>
          </a:prstGeom>
          <a:noFill/>
        </p:spPr>
      </p:pic>
      <p:pic>
        <p:nvPicPr>
          <p:cNvPr id="6150" name="Picture 6" descr="http://www.hisparks.com/Matching_Game.jpg"/>
          <p:cNvPicPr>
            <a:picLocks noChangeAspect="1" noChangeArrowheads="1"/>
          </p:cNvPicPr>
          <p:nvPr/>
        </p:nvPicPr>
        <p:blipFill>
          <a:blip r:embed="rId5" cstate="print"/>
          <a:srcRect/>
          <a:stretch>
            <a:fillRect/>
          </a:stretch>
        </p:blipFill>
        <p:spPr bwMode="auto">
          <a:xfrm>
            <a:off x="6705600" y="4876800"/>
            <a:ext cx="2235200" cy="1676400"/>
          </a:xfrm>
          <a:prstGeom prst="rect">
            <a:avLst/>
          </a:prstGeom>
          <a:noFill/>
        </p:spPr>
      </p:pic>
      <p:pic>
        <p:nvPicPr>
          <p:cNvPr id="6152" name="Picture 8" descr="http://www.hisparks.com/Jose_table_in_action.jpg"/>
          <p:cNvPicPr>
            <a:picLocks noChangeAspect="1" noChangeArrowheads="1"/>
          </p:cNvPicPr>
          <p:nvPr/>
        </p:nvPicPr>
        <p:blipFill>
          <a:blip r:embed="rId6" cstate="print"/>
          <a:srcRect/>
          <a:stretch>
            <a:fillRect/>
          </a:stretch>
        </p:blipFill>
        <p:spPr bwMode="auto">
          <a:xfrm>
            <a:off x="228600" y="4724400"/>
            <a:ext cx="2144268" cy="1600200"/>
          </a:xfrm>
          <a:prstGeom prst="rect">
            <a:avLst/>
          </a:prstGeom>
          <a:noFill/>
        </p:spPr>
      </p:pic>
      <p:pic>
        <p:nvPicPr>
          <p:cNvPr id="6154" name="Picture 10" descr="http://www.hisparks.com/TB_3_MI.jpg"/>
          <p:cNvPicPr>
            <a:picLocks noChangeAspect="1" noChangeArrowheads="1"/>
          </p:cNvPicPr>
          <p:nvPr/>
        </p:nvPicPr>
        <p:blipFill>
          <a:blip r:embed="rId7" cstate="print"/>
          <a:srcRect/>
          <a:stretch>
            <a:fillRect/>
          </a:stretch>
        </p:blipFill>
        <p:spPr bwMode="auto">
          <a:xfrm>
            <a:off x="2286000" y="4876800"/>
            <a:ext cx="2242184" cy="1676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for Developing an Engaging Curriculum</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Ensure course materials relate to students' lives and highlight ways learning can be applied in real-life situations.</a:t>
            </a:r>
            <a:endParaRPr lang="en-US" sz="1800" dirty="0" smtClean="0"/>
          </a:p>
          <a:p>
            <a:r>
              <a:rPr lang="en-US" sz="2800" dirty="0" smtClean="0"/>
              <a:t>Allow students to have some degree of control over learning.</a:t>
            </a:r>
            <a:endParaRPr lang="en-US" sz="1800" dirty="0" smtClean="0"/>
          </a:p>
          <a:p>
            <a:r>
              <a:rPr lang="en-US" sz="2800" dirty="0" smtClean="0"/>
              <a:t>Assign challenging but achievable tasks for all students, including at-risk, remedial, and learning disabled students.</a:t>
            </a:r>
          </a:p>
          <a:p>
            <a:r>
              <a:rPr lang="en-US" sz="2800" dirty="0" smtClean="0"/>
              <a:t>Design projects that allow students to share new knowledge with others.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algn="ctr"/>
            <a:r>
              <a:rPr lang="en-US" dirty="0" smtClean="0"/>
              <a:t>For a Copy of this Presentation, visit Heather’s Website:</a:t>
            </a:r>
            <a:endParaRPr lang="en-US" dirty="0"/>
          </a:p>
        </p:txBody>
      </p:sp>
      <p:sp>
        <p:nvSpPr>
          <p:cNvPr id="3" name="Content Placeholder 2"/>
          <p:cNvSpPr>
            <a:spLocks noGrp="1"/>
          </p:cNvSpPr>
          <p:nvPr>
            <p:ph idx="1"/>
          </p:nvPr>
        </p:nvSpPr>
        <p:spPr>
          <a:xfrm>
            <a:off x="457200" y="2468880"/>
            <a:ext cx="8229600" cy="4389120"/>
          </a:xfrm>
        </p:spPr>
        <p:txBody>
          <a:bodyPr/>
          <a:lstStyle/>
          <a:p>
            <a:pPr algn="ctr">
              <a:buNone/>
            </a:pPr>
            <a:r>
              <a:rPr lang="en-US" sz="5400" dirty="0" smtClean="0">
                <a:hlinkClick r:id="rId2"/>
              </a:rPr>
              <a:t>www.hisparks.com</a:t>
            </a:r>
            <a:endParaRPr lang="en-US" sz="5400" dirty="0" smtClean="0"/>
          </a:p>
          <a:p>
            <a:pPr algn="ctr">
              <a:buNone/>
            </a:pPr>
            <a:endParaRPr lang="en-US" sz="2800" dirty="0" smtClean="0"/>
          </a:p>
          <a:p>
            <a:pPr algn="ctr">
              <a:buNone/>
            </a:pPr>
            <a:r>
              <a:rPr lang="en-US" sz="2800" dirty="0" smtClean="0"/>
              <a:t>Click on presentations.</a:t>
            </a:r>
          </a:p>
          <a:p>
            <a:pPr algn="ctr">
              <a:buNone/>
            </a:pPr>
            <a:endParaRPr lang="en-US" sz="2800" dirty="0" smtClean="0"/>
          </a:p>
          <a:p>
            <a:pPr algn="ctr">
              <a:buNone/>
            </a:pPr>
            <a:r>
              <a:rPr lang="en-US" sz="2800" dirty="0" smtClean="0"/>
              <a:t>Would you like Heather to visit your school?</a:t>
            </a:r>
          </a:p>
          <a:p>
            <a:pPr algn="ctr">
              <a:buNone/>
            </a:pPr>
            <a:r>
              <a:rPr lang="en-US" sz="2800" dirty="0" smtClean="0"/>
              <a:t>Call 405-850-9074</a:t>
            </a:r>
          </a:p>
          <a:p>
            <a:pPr algn="ctr">
              <a:buNone/>
            </a:pP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92D050"/>
      </a:dk2>
      <a:lt2>
        <a:srgbClr val="E2ECE3"/>
      </a:lt2>
      <a:accent1>
        <a:srgbClr val="6DAA2D"/>
      </a:accent1>
      <a:accent2>
        <a:srgbClr val="66A7B8"/>
      </a:accent2>
      <a:accent3>
        <a:srgbClr val="0070C0"/>
      </a:accent3>
      <a:accent4>
        <a:srgbClr val="C0BEAF"/>
      </a:accent4>
      <a:accent5>
        <a:srgbClr val="CEC597"/>
      </a:accent5>
      <a:accent6>
        <a:srgbClr val="E8B7B7"/>
      </a:accent6>
      <a:hlink>
        <a:srgbClr val="DB5353"/>
      </a:hlink>
      <a:folHlink>
        <a:srgbClr val="90363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363</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Improving Student Engagement</vt:lpstr>
      <vt:lpstr>What is Student Engagement </vt:lpstr>
      <vt:lpstr>Think of a time when you were engaged in school.  Describe your experience to someone sitting next to you.</vt:lpstr>
      <vt:lpstr>Some Facts About  Student Engagement</vt:lpstr>
      <vt:lpstr>What can be done?</vt:lpstr>
      <vt:lpstr>What does this look like?</vt:lpstr>
      <vt:lpstr>Strategies for Developing an Engaging Curriculum</vt:lpstr>
      <vt:lpstr>For a Copy of this Presentation, visit Heather’s Website: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dc:title>
  <dc:creator>David Martin</dc:creator>
  <cp:lastModifiedBy>David Martin</cp:lastModifiedBy>
  <cp:revision>18</cp:revision>
  <dcterms:created xsi:type="dcterms:W3CDTF">2009-03-06T05:39:25Z</dcterms:created>
  <dcterms:modified xsi:type="dcterms:W3CDTF">2009-06-15T03:10:58Z</dcterms:modified>
</cp:coreProperties>
</file>