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68" r:id="rId4"/>
    <p:sldId id="266" r:id="rId5"/>
    <p:sldId id="267" r:id="rId6"/>
    <p:sldId id="269" r:id="rId7"/>
    <p:sldId id="270" r:id="rId8"/>
    <p:sldId id="271" r:id="rId9"/>
    <p:sldId id="263" r:id="rId10"/>
    <p:sldId id="264" r:id="rId11"/>
    <p:sldId id="265" r:id="rId12"/>
    <p:sldId id="27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0EA4AF8-E24A-4E6C-9BB0-8BCB3ACFB25D}" type="datetimeFigureOut">
              <a:rPr lang="en-US" smtClean="0"/>
              <a:pPr/>
              <a:t>9/9/2009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A92D201-317C-466E-9122-9606D7D5F19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EA4AF8-E24A-4E6C-9BB0-8BCB3ACFB25D}" type="datetimeFigureOut">
              <a:rPr lang="en-US" smtClean="0"/>
              <a:pPr/>
              <a:t>9/9/2009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92D201-317C-466E-9122-9606D7D5F19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EA4AF8-E24A-4E6C-9BB0-8BCB3ACFB25D}" type="datetimeFigureOut">
              <a:rPr lang="en-US" smtClean="0"/>
              <a:pPr/>
              <a:t>9/9/2009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92D201-317C-466E-9122-9606D7D5F19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EA4AF8-E24A-4E6C-9BB0-8BCB3ACFB25D}" type="datetimeFigureOut">
              <a:rPr lang="en-US" smtClean="0"/>
              <a:pPr/>
              <a:t>9/9/2009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92D201-317C-466E-9122-9606D7D5F19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0EA4AF8-E24A-4E6C-9BB0-8BCB3ACFB25D}" type="datetimeFigureOut">
              <a:rPr lang="en-US" smtClean="0"/>
              <a:pPr/>
              <a:t>9/9/2009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92D201-317C-466E-9122-9606D7D5F19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0EA4AF8-E24A-4E6C-9BB0-8BCB3ACFB25D}" type="datetimeFigureOut">
              <a:rPr lang="en-US" smtClean="0"/>
              <a:pPr/>
              <a:t>9/9/2009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92D201-317C-466E-9122-9606D7D5F19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0EA4AF8-E24A-4E6C-9BB0-8BCB3ACFB25D}" type="datetimeFigureOut">
              <a:rPr lang="en-US" smtClean="0"/>
              <a:pPr/>
              <a:t>9/9/2009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92D201-317C-466E-9122-9606D7D5F19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0EA4AF8-E24A-4E6C-9BB0-8BCB3ACFB25D}" type="datetimeFigureOut">
              <a:rPr lang="en-US" smtClean="0"/>
              <a:pPr/>
              <a:t>9/9/2009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92D201-317C-466E-9122-9606D7D5F19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EA4AF8-E24A-4E6C-9BB0-8BCB3ACFB25D}" type="datetimeFigureOut">
              <a:rPr lang="en-US" smtClean="0"/>
              <a:pPr/>
              <a:t>9/9/2009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92D201-317C-466E-9122-9606D7D5F19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0EA4AF8-E24A-4E6C-9BB0-8BCB3ACFB25D}" type="datetimeFigureOut">
              <a:rPr lang="en-US" smtClean="0"/>
              <a:pPr/>
              <a:t>9/9/2009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92D201-317C-466E-9122-9606D7D5F19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0EA4AF8-E24A-4E6C-9BB0-8BCB3ACFB25D}" type="datetimeFigureOut">
              <a:rPr lang="en-US" smtClean="0"/>
              <a:pPr/>
              <a:t>9/9/2009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AA92D201-317C-466E-9122-9606D7D5F195}"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0EA4AF8-E24A-4E6C-9BB0-8BCB3ACFB25D}" type="datetimeFigureOut">
              <a:rPr lang="en-US" smtClean="0"/>
              <a:pPr/>
              <a:t>9/9/2009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A92D201-317C-466E-9122-9606D7D5F195}"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Layout" Target="../slideLayouts/slideLayout2.xml"/><Relationship Id="rId1" Type="http://schemas.openxmlformats.org/officeDocument/2006/relationships/video" Target="file:///C:\Users\David%20Martin\Desktop\Presentations\DidYouKnowBrenmanAnimated.wmv"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hisparks.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gif"/><Relationship Id="rId5" Type="http://schemas.openxmlformats.org/officeDocument/2006/relationships/image" Target="../media/image13.gif"/><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81000"/>
            <a:ext cx="8385048" cy="1828800"/>
          </a:xfrm>
        </p:spPr>
        <p:txBody>
          <a:bodyPr/>
          <a:lstStyle/>
          <a:p>
            <a:r>
              <a:rPr lang="en-US" dirty="0" smtClean="0"/>
              <a:t>New Century, New Teacher</a:t>
            </a:r>
            <a:endParaRPr lang="en-US" dirty="0"/>
          </a:p>
        </p:txBody>
      </p:sp>
      <p:sp>
        <p:nvSpPr>
          <p:cNvPr id="3" name="Subtitle 2"/>
          <p:cNvSpPr>
            <a:spLocks noGrp="1"/>
          </p:cNvSpPr>
          <p:nvPr>
            <p:ph type="subTitle" idx="1"/>
          </p:nvPr>
        </p:nvSpPr>
        <p:spPr>
          <a:xfrm>
            <a:off x="722376" y="3685032"/>
            <a:ext cx="7772400" cy="2944368"/>
          </a:xfrm>
        </p:spPr>
        <p:txBody>
          <a:bodyPr>
            <a:normAutofit fontScale="92500" lnSpcReduction="10000"/>
          </a:bodyPr>
          <a:lstStyle/>
          <a:p>
            <a:r>
              <a:rPr lang="en-US" dirty="0" smtClean="0"/>
              <a:t>Cameron University</a:t>
            </a:r>
          </a:p>
          <a:p>
            <a:r>
              <a:rPr lang="en-US" dirty="0" smtClean="0"/>
              <a:t>September 9, 2009</a:t>
            </a:r>
          </a:p>
          <a:p>
            <a:endParaRPr lang="en-US" dirty="0" smtClean="0"/>
          </a:p>
          <a:p>
            <a:endParaRPr lang="en-US" dirty="0" smtClean="0"/>
          </a:p>
          <a:p>
            <a:endParaRPr lang="en-US" dirty="0" smtClean="0"/>
          </a:p>
          <a:p>
            <a:r>
              <a:rPr lang="en-US" dirty="0" smtClean="0"/>
              <a:t>Presented by Heather Sparks, NBCT</a:t>
            </a:r>
            <a:br>
              <a:rPr lang="en-US" dirty="0" smtClean="0"/>
            </a:br>
            <a:r>
              <a:rPr lang="en-US" dirty="0" smtClean="0"/>
              <a:t>2009 Oklahoma Teacher of the Year</a:t>
            </a:r>
          </a:p>
          <a:p>
            <a:endParaRPr lang="en-US" dirty="0" smtClean="0"/>
          </a:p>
          <a:p>
            <a:endParaRPr lang="en-US" dirty="0" smtClean="0"/>
          </a:p>
          <a:p>
            <a:endParaRPr lang="en-US" dirty="0"/>
          </a:p>
        </p:txBody>
      </p:sp>
      <p:pic>
        <p:nvPicPr>
          <p:cNvPr id="1026" name="Picture 2" descr="C:\Users\David Martin\Pictures\Microsoft Clip Organizer\j0311156.wmf"/>
          <p:cNvPicPr>
            <a:picLocks noChangeAspect="1" noChangeArrowheads="1"/>
          </p:cNvPicPr>
          <p:nvPr/>
        </p:nvPicPr>
        <p:blipFill>
          <a:blip r:embed="rId2"/>
          <a:srcRect/>
          <a:stretch>
            <a:fillRect/>
          </a:stretch>
        </p:blipFill>
        <p:spPr bwMode="auto">
          <a:xfrm>
            <a:off x="3810000" y="2667000"/>
            <a:ext cx="1600200" cy="273458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DidYouKnowBrenmanAnimated.wmv">
            <a:hlinkClick r:id="" action="ppaction://media"/>
          </p:cNvPr>
          <p:cNvPicPr>
            <a:picLocks noGrp="1" noRot="1" noChangeAspect="1"/>
          </p:cNvPicPr>
          <p:nvPr>
            <p:ph idx="1"/>
            <a:videoFile r:link="rId1"/>
          </p:nvPr>
        </p:nvPicPr>
        <p:blipFill>
          <a:blip r:embed="rId3"/>
          <a:stretch>
            <a:fillRect/>
          </a:stretch>
        </p:blipFill>
        <p:spPr>
          <a:xfrm>
            <a:off x="-1" y="0"/>
            <a:ext cx="9144001" cy="685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16233"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means…</a:t>
            </a:r>
            <a:endParaRPr lang="en-US" dirty="0"/>
          </a:p>
        </p:txBody>
      </p:sp>
      <p:sp>
        <p:nvSpPr>
          <p:cNvPr id="3" name="Content Placeholder 2"/>
          <p:cNvSpPr>
            <a:spLocks noGrp="1"/>
          </p:cNvSpPr>
          <p:nvPr>
            <p:ph idx="1"/>
          </p:nvPr>
        </p:nvSpPr>
        <p:spPr>
          <a:xfrm>
            <a:off x="381000" y="1143000"/>
            <a:ext cx="8229600" cy="4389120"/>
          </a:xfrm>
        </p:spPr>
        <p:txBody>
          <a:bodyPr>
            <a:normAutofit fontScale="92500" lnSpcReduction="10000"/>
          </a:bodyPr>
          <a:lstStyle/>
          <a:p>
            <a:pPr>
              <a:buNone/>
            </a:pPr>
            <a:endParaRPr lang="en-US" sz="4800" dirty="0" smtClean="0"/>
          </a:p>
          <a:p>
            <a:pPr>
              <a:buNone/>
            </a:pPr>
            <a:r>
              <a:rPr lang="en-US" sz="4800" dirty="0" smtClean="0">
                <a:latin typeface="+mj-lt"/>
              </a:rPr>
              <a:t>       New century…new teacher!</a:t>
            </a:r>
          </a:p>
          <a:p>
            <a:pPr>
              <a:buNone/>
            </a:pPr>
            <a:endParaRPr lang="en-US" sz="4800" dirty="0" smtClean="0">
              <a:latin typeface="+mj-lt"/>
            </a:endParaRPr>
          </a:p>
          <a:p>
            <a:pPr>
              <a:buNone/>
            </a:pPr>
            <a:r>
              <a:rPr lang="en-US" sz="4800" dirty="0" smtClean="0">
                <a:latin typeface="+mj-lt"/>
              </a:rPr>
              <a:t> </a:t>
            </a:r>
          </a:p>
          <a:p>
            <a:pPr>
              <a:buNone/>
            </a:pPr>
            <a:r>
              <a:rPr lang="en-US" sz="4800" dirty="0" smtClean="0">
                <a:latin typeface="+mj-lt"/>
              </a:rPr>
              <a:t>    We look forward to welcoming      </a:t>
            </a:r>
          </a:p>
          <a:p>
            <a:pPr>
              <a:buNone/>
            </a:pPr>
            <a:r>
              <a:rPr lang="en-US" sz="4800" dirty="0" smtClean="0">
                <a:latin typeface="+mj-lt"/>
              </a:rPr>
              <a:t>          you into the profession!</a:t>
            </a:r>
            <a:endParaRPr lang="en-US" sz="48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2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checkerboard(across)">
                                      <p:cBhvr>
                                        <p:cTn id="13" dur="2000"/>
                                        <p:tgtEl>
                                          <p:spTgt spid="3">
                                            <p:txEl>
                                              <p:pRg st="4" end="4"/>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checkerboard(across)">
                                      <p:cBhvr>
                                        <p:cTn id="16"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normAutofit fontScale="90000"/>
          </a:bodyPr>
          <a:lstStyle/>
          <a:p>
            <a:pPr algn="ctr"/>
            <a:r>
              <a:rPr lang="en-US" dirty="0" smtClean="0"/>
              <a:t>For a Copy of this Presentation, visit Heather’s Website:</a:t>
            </a:r>
            <a:endParaRPr lang="en-US" dirty="0"/>
          </a:p>
        </p:txBody>
      </p:sp>
      <p:sp>
        <p:nvSpPr>
          <p:cNvPr id="3" name="Content Placeholder 2"/>
          <p:cNvSpPr>
            <a:spLocks noGrp="1"/>
          </p:cNvSpPr>
          <p:nvPr>
            <p:ph idx="1"/>
          </p:nvPr>
        </p:nvSpPr>
        <p:spPr>
          <a:xfrm>
            <a:off x="457200" y="2468880"/>
            <a:ext cx="8229600" cy="4389120"/>
          </a:xfrm>
        </p:spPr>
        <p:txBody>
          <a:bodyPr/>
          <a:lstStyle/>
          <a:p>
            <a:pPr algn="ctr">
              <a:buNone/>
            </a:pPr>
            <a:r>
              <a:rPr lang="en-US" sz="5400" dirty="0" smtClean="0">
                <a:hlinkClick r:id="rId2"/>
              </a:rPr>
              <a:t>www.hisparks.com</a:t>
            </a:r>
            <a:endParaRPr lang="en-US" sz="5400" dirty="0" smtClean="0"/>
          </a:p>
          <a:p>
            <a:pPr algn="ctr">
              <a:buNone/>
            </a:pPr>
            <a:endParaRPr lang="en-US" sz="2800" dirty="0" smtClean="0"/>
          </a:p>
          <a:p>
            <a:pPr algn="ctr">
              <a:buNone/>
            </a:pPr>
            <a:r>
              <a:rPr lang="en-US" sz="2800" dirty="0" smtClean="0"/>
              <a:t>Click on ‘Presentations’</a:t>
            </a:r>
          </a:p>
          <a:p>
            <a:pPr algn="ctr">
              <a:buNone/>
            </a:pPr>
            <a:endParaRPr lang="en-US" sz="2800" dirty="0" smtClean="0"/>
          </a:p>
          <a:p>
            <a:pPr algn="ctr">
              <a:buNone/>
            </a:pPr>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229600" cy="1143000"/>
          </a:xfrm>
        </p:spPr>
        <p:txBody>
          <a:bodyPr/>
          <a:lstStyle/>
          <a:p>
            <a:r>
              <a:rPr lang="en-US" dirty="0" smtClean="0"/>
              <a:t>Quick Quiz</a:t>
            </a:r>
            <a:endParaRPr lang="en-US" dirty="0"/>
          </a:p>
        </p:txBody>
      </p:sp>
      <p:sp>
        <p:nvSpPr>
          <p:cNvPr id="3" name="Content Placeholder 2"/>
          <p:cNvSpPr>
            <a:spLocks noGrp="1"/>
          </p:cNvSpPr>
          <p:nvPr>
            <p:ph idx="1"/>
          </p:nvPr>
        </p:nvSpPr>
        <p:spPr>
          <a:xfrm>
            <a:off x="381000" y="1600200"/>
            <a:ext cx="8229600" cy="4389120"/>
          </a:xfrm>
        </p:spPr>
        <p:txBody>
          <a:bodyPr/>
          <a:lstStyle/>
          <a:p>
            <a:r>
              <a:rPr lang="en-US" dirty="0" smtClean="0"/>
              <a:t>Which kid is cuter?</a:t>
            </a:r>
          </a:p>
          <a:p>
            <a:pPr>
              <a:buNone/>
            </a:pPr>
            <a:r>
              <a:rPr lang="en-US" dirty="0" smtClean="0"/>
              <a:t>                 Kid A				   Kid B</a:t>
            </a:r>
            <a:endParaRPr lang="en-US" dirty="0"/>
          </a:p>
        </p:txBody>
      </p:sp>
      <p:pic>
        <p:nvPicPr>
          <p:cNvPr id="6" name="Picture 5" descr="CuteKid2.jpg"/>
          <p:cNvPicPr>
            <a:picLocks noChangeAspect="1"/>
          </p:cNvPicPr>
          <p:nvPr/>
        </p:nvPicPr>
        <p:blipFill>
          <a:blip r:embed="rId2"/>
          <a:stretch>
            <a:fillRect/>
          </a:stretch>
        </p:blipFill>
        <p:spPr>
          <a:xfrm>
            <a:off x="5105400" y="2819400"/>
            <a:ext cx="3048000" cy="2371725"/>
          </a:xfrm>
          <a:prstGeom prst="rect">
            <a:avLst/>
          </a:prstGeom>
        </p:spPr>
      </p:pic>
      <p:pic>
        <p:nvPicPr>
          <p:cNvPr id="7" name="Picture 4" descr="C:\Users\David Martin\AppData\Local\Microsoft\Windows\Temporary Internet Files\Content.IE5\02IU3NZF\MPj04393300000[1].jpg"/>
          <p:cNvPicPr>
            <a:picLocks noChangeAspect="1" noChangeArrowheads="1"/>
          </p:cNvPicPr>
          <p:nvPr/>
        </p:nvPicPr>
        <p:blipFill>
          <a:blip r:embed="rId3" cstate="print"/>
          <a:srcRect/>
          <a:stretch>
            <a:fillRect/>
          </a:stretch>
        </p:blipFill>
        <p:spPr bwMode="auto">
          <a:xfrm>
            <a:off x="1066800" y="2438400"/>
            <a:ext cx="2755447" cy="4114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962400"/>
            <a:ext cx="8229600" cy="1143000"/>
          </a:xfrm>
        </p:spPr>
        <p:txBody>
          <a:bodyPr>
            <a:normAutofit fontScale="90000"/>
          </a:bodyPr>
          <a:lstStyle/>
          <a:p>
            <a:pPr algn="ctr"/>
            <a:r>
              <a:rPr lang="en-US" dirty="0" smtClean="0">
                <a:solidFill>
                  <a:srgbClr val="43B424"/>
                </a:solidFill>
              </a:rPr>
              <a:t>Think of a time when you were engaged in school.</a:t>
            </a:r>
            <a:br>
              <a:rPr lang="en-US" dirty="0" smtClean="0">
                <a:solidFill>
                  <a:srgbClr val="43B424"/>
                </a:solidFill>
              </a:rPr>
            </a:br>
            <a:r>
              <a:rPr lang="en-US" dirty="0" smtClean="0">
                <a:solidFill>
                  <a:srgbClr val="43B424"/>
                </a:solidFill>
              </a:rPr>
              <a:t/>
            </a:r>
            <a:br>
              <a:rPr lang="en-US" dirty="0" smtClean="0">
                <a:solidFill>
                  <a:srgbClr val="43B424"/>
                </a:solidFill>
              </a:rPr>
            </a:br>
            <a:r>
              <a:rPr lang="en-US" dirty="0" smtClean="0">
                <a:solidFill>
                  <a:srgbClr val="43B424"/>
                </a:solidFill>
              </a:rPr>
              <a:t>Describe your experience to someone sitting next to you.</a:t>
            </a:r>
            <a:endParaRPr lang="en-US" dirty="0">
              <a:solidFill>
                <a:srgbClr val="43B424"/>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pPr fontAlgn="auto">
              <a:spcAft>
                <a:spcPts val="0"/>
              </a:spcAft>
              <a:defRPr/>
            </a:pPr>
            <a:r>
              <a:rPr lang="en-US" dirty="0" smtClean="0">
                <a:latin typeface="Constantia" pitchFamily="18" charset="0"/>
              </a:rPr>
              <a:t>Let’s Describe a…</a:t>
            </a:r>
            <a:endParaRPr lang="en-US" dirty="0">
              <a:latin typeface="Constantia" pitchFamily="18" charset="0"/>
            </a:endParaRPr>
          </a:p>
        </p:txBody>
      </p:sp>
      <p:sp>
        <p:nvSpPr>
          <p:cNvPr id="10243" name="Text Placeholder 2"/>
          <p:cNvSpPr>
            <a:spLocks noGrp="1"/>
          </p:cNvSpPr>
          <p:nvPr>
            <p:ph type="body" idx="1"/>
          </p:nvPr>
        </p:nvSpPr>
        <p:spPr>
          <a:xfrm>
            <a:off x="457200" y="1447800"/>
            <a:ext cx="4040188" cy="762000"/>
          </a:xfrm>
        </p:spPr>
        <p:txBody>
          <a:bodyPr/>
          <a:lstStyle/>
          <a:p>
            <a:r>
              <a:rPr lang="en-US" sz="3600" dirty="0" smtClean="0"/>
              <a:t>Student</a:t>
            </a:r>
          </a:p>
        </p:txBody>
      </p:sp>
      <p:sp>
        <p:nvSpPr>
          <p:cNvPr id="10244" name="Text Placeholder 3"/>
          <p:cNvSpPr>
            <a:spLocks noGrp="1"/>
          </p:cNvSpPr>
          <p:nvPr>
            <p:ph type="body" sz="half" idx="3"/>
          </p:nvPr>
        </p:nvSpPr>
        <p:spPr>
          <a:xfrm>
            <a:off x="4800600" y="1447800"/>
            <a:ext cx="4041775" cy="762000"/>
          </a:xfrm>
        </p:spPr>
        <p:txBody>
          <a:bodyPr/>
          <a:lstStyle/>
          <a:p>
            <a:r>
              <a:rPr lang="en-US" sz="3600" dirty="0" smtClean="0"/>
              <a:t>Learner</a:t>
            </a:r>
          </a:p>
        </p:txBody>
      </p:sp>
      <p:sp>
        <p:nvSpPr>
          <p:cNvPr id="10245" name="Content Placeholder 4"/>
          <p:cNvSpPr>
            <a:spLocks noGrp="1"/>
          </p:cNvSpPr>
          <p:nvPr>
            <p:ph sz="quarter" idx="2"/>
          </p:nvPr>
        </p:nvSpPr>
        <p:spPr>
          <a:xfrm>
            <a:off x="228600" y="2209800"/>
            <a:ext cx="4040188" cy="3941763"/>
          </a:xfrm>
          <a:ln>
            <a:prstDash val="solid"/>
          </a:ln>
        </p:spPr>
        <p:txBody>
          <a:bodyPr/>
          <a:lstStyle/>
          <a:p>
            <a:pPr lvl="1"/>
            <a:endParaRPr lang="en-US" dirty="0" smtClean="0"/>
          </a:p>
          <a:p>
            <a:pPr lvl="1"/>
            <a:r>
              <a:rPr lang="en-US" sz="2400" dirty="0" smtClean="0"/>
              <a:t>Passive</a:t>
            </a:r>
          </a:p>
          <a:p>
            <a:pPr lvl="1"/>
            <a:r>
              <a:rPr lang="en-US" sz="2400" dirty="0" smtClean="0"/>
              <a:t>Bored</a:t>
            </a:r>
          </a:p>
          <a:p>
            <a:pPr lvl="1"/>
            <a:r>
              <a:rPr lang="en-US" sz="2400" dirty="0" smtClean="0"/>
              <a:t>Told what to think</a:t>
            </a:r>
          </a:p>
          <a:p>
            <a:pPr lvl="1"/>
            <a:r>
              <a:rPr lang="en-US" sz="2400" dirty="0" smtClean="0"/>
              <a:t>Typically unmotivated</a:t>
            </a:r>
          </a:p>
          <a:p>
            <a:pPr lvl="1"/>
            <a:r>
              <a:rPr lang="en-US" sz="2400" dirty="0" smtClean="0"/>
              <a:t>Focused on the grade</a:t>
            </a:r>
          </a:p>
        </p:txBody>
      </p:sp>
      <p:sp>
        <p:nvSpPr>
          <p:cNvPr id="10246" name="Content Placeholder 5"/>
          <p:cNvSpPr>
            <a:spLocks noGrp="1"/>
          </p:cNvSpPr>
          <p:nvPr>
            <p:ph sz="quarter" idx="4"/>
          </p:nvPr>
        </p:nvSpPr>
        <p:spPr>
          <a:xfrm>
            <a:off x="4495800" y="2133600"/>
            <a:ext cx="4041775" cy="3941763"/>
          </a:xfrm>
          <a:ln>
            <a:prstDash val="solid"/>
          </a:ln>
        </p:spPr>
        <p:txBody>
          <a:bodyPr/>
          <a:lstStyle/>
          <a:p>
            <a:pPr>
              <a:spcBef>
                <a:spcPct val="0"/>
              </a:spcBef>
              <a:buFont typeface="Wingdings 3" pitchFamily="18" charset="2"/>
              <a:buNone/>
            </a:pPr>
            <a:endParaRPr lang="en-US" dirty="0" smtClean="0"/>
          </a:p>
          <a:p>
            <a:pPr lvl="1"/>
            <a:r>
              <a:rPr lang="en-US" sz="2400" dirty="0" smtClean="0"/>
              <a:t>Active</a:t>
            </a:r>
          </a:p>
          <a:p>
            <a:pPr lvl="1"/>
            <a:r>
              <a:rPr lang="en-US" sz="2400" dirty="0" smtClean="0"/>
              <a:t>Engaged</a:t>
            </a:r>
          </a:p>
          <a:p>
            <a:pPr lvl="1"/>
            <a:r>
              <a:rPr lang="en-US" sz="2400" dirty="0" smtClean="0"/>
              <a:t>An independent thinker</a:t>
            </a:r>
          </a:p>
          <a:p>
            <a:pPr lvl="1"/>
            <a:r>
              <a:rPr lang="en-US" sz="2400" dirty="0" smtClean="0"/>
              <a:t>Internally motivated</a:t>
            </a:r>
          </a:p>
          <a:p>
            <a:pPr lvl="1"/>
            <a:r>
              <a:rPr lang="en-US" sz="2400" dirty="0" smtClean="0"/>
              <a:t>Focused on the learning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5">
                                            <p:bg/>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0245">
                                            <p:txEl>
                                              <p:pRg st="1" end="1"/>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10245">
                                            <p:txEl>
                                              <p:pRg st="2" end="2"/>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10245">
                                            <p:txEl>
                                              <p:pRg st="3" end="3"/>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0" nodeType="afterEffect">
                                  <p:stCondLst>
                                    <p:cond delay="0"/>
                                  </p:stCondLst>
                                  <p:childTnLst>
                                    <p:set>
                                      <p:cBhvr>
                                        <p:cTn id="18" dur="1" fill="hold">
                                          <p:stCondLst>
                                            <p:cond delay="0"/>
                                          </p:stCondLst>
                                        </p:cTn>
                                        <p:tgtEl>
                                          <p:spTgt spid="10245">
                                            <p:txEl>
                                              <p:pRg st="4" end="4"/>
                                            </p:txEl>
                                          </p:spTgt>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10245">
                                            <p:txEl>
                                              <p:pRg st="5" end="5"/>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10246">
                                            <p:txEl>
                                              <p:pRg st="1" end="1"/>
                                            </p:txEl>
                                          </p:spTgt>
                                        </p:tgtEl>
                                        <p:attrNameLst>
                                          <p:attrName>style.visibility</p:attrName>
                                        </p:attrNameLst>
                                      </p:cBhvr>
                                      <p:to>
                                        <p:strVal val="visible"/>
                                      </p:to>
                                    </p:set>
                                  </p:childTnLst>
                                </p:cTn>
                              </p:par>
                            </p:childTnLst>
                          </p:cTn>
                        </p:par>
                        <p:par>
                          <p:cTn id="26" fill="hold">
                            <p:stCondLst>
                              <p:cond delay="0"/>
                            </p:stCondLst>
                            <p:childTnLst>
                              <p:par>
                                <p:cTn id="27" presetID="1" presetClass="entr" presetSubtype="0" fill="hold" nodeType="afterEffect">
                                  <p:stCondLst>
                                    <p:cond delay="0"/>
                                  </p:stCondLst>
                                  <p:childTnLst>
                                    <p:set>
                                      <p:cBhvr>
                                        <p:cTn id="28" dur="1" fill="hold">
                                          <p:stCondLst>
                                            <p:cond delay="0"/>
                                          </p:stCondLst>
                                        </p:cTn>
                                        <p:tgtEl>
                                          <p:spTgt spid="10246">
                                            <p:txEl>
                                              <p:pRg st="2" end="2"/>
                                            </p:txEl>
                                          </p:spTgt>
                                        </p:tgtEl>
                                        <p:attrNameLst>
                                          <p:attrName>style.visibility</p:attrName>
                                        </p:attrNameLst>
                                      </p:cBhvr>
                                      <p:to>
                                        <p:strVal val="visible"/>
                                      </p:to>
                                    </p:set>
                                  </p:childTnLst>
                                </p:cTn>
                              </p:par>
                            </p:childTnLst>
                          </p:cTn>
                        </p:par>
                        <p:par>
                          <p:cTn id="29" fill="hold">
                            <p:stCondLst>
                              <p:cond delay="0"/>
                            </p:stCondLst>
                            <p:childTnLst>
                              <p:par>
                                <p:cTn id="30" presetID="1" presetClass="entr" presetSubtype="0" fill="hold" nodeType="afterEffect">
                                  <p:stCondLst>
                                    <p:cond delay="0"/>
                                  </p:stCondLst>
                                  <p:childTnLst>
                                    <p:set>
                                      <p:cBhvr>
                                        <p:cTn id="31" dur="1" fill="hold">
                                          <p:stCondLst>
                                            <p:cond delay="0"/>
                                          </p:stCondLst>
                                        </p:cTn>
                                        <p:tgtEl>
                                          <p:spTgt spid="10246">
                                            <p:txEl>
                                              <p:pRg st="3" end="3"/>
                                            </p:txEl>
                                          </p:spTgt>
                                        </p:tgtEl>
                                        <p:attrNameLst>
                                          <p:attrName>style.visibility</p:attrName>
                                        </p:attrNameLst>
                                      </p:cBhvr>
                                      <p:to>
                                        <p:strVal val="visible"/>
                                      </p:to>
                                    </p:set>
                                  </p:childTnLst>
                                </p:cTn>
                              </p:par>
                            </p:childTnLst>
                          </p:cTn>
                        </p:par>
                        <p:par>
                          <p:cTn id="32" fill="hold">
                            <p:stCondLst>
                              <p:cond delay="0"/>
                            </p:stCondLst>
                            <p:childTnLst>
                              <p:par>
                                <p:cTn id="33" presetID="1" presetClass="entr" presetSubtype="0" fill="hold" nodeType="afterEffect">
                                  <p:stCondLst>
                                    <p:cond delay="0"/>
                                  </p:stCondLst>
                                  <p:childTnLst>
                                    <p:set>
                                      <p:cBhvr>
                                        <p:cTn id="34" dur="1" fill="hold">
                                          <p:stCondLst>
                                            <p:cond delay="0"/>
                                          </p:stCondLst>
                                        </p:cTn>
                                        <p:tgtEl>
                                          <p:spTgt spid="10246">
                                            <p:txEl>
                                              <p:pRg st="4" end="4"/>
                                            </p:txEl>
                                          </p:spTgt>
                                        </p:tgtEl>
                                        <p:attrNameLst>
                                          <p:attrName>style.visibility</p:attrName>
                                        </p:attrNameLst>
                                      </p:cBhvr>
                                      <p:to>
                                        <p:strVal val="visible"/>
                                      </p:to>
                                    </p:set>
                                  </p:childTnLst>
                                </p:cTn>
                              </p:par>
                            </p:childTnLst>
                          </p:cTn>
                        </p:par>
                        <p:par>
                          <p:cTn id="35" fill="hold">
                            <p:stCondLst>
                              <p:cond delay="0"/>
                            </p:stCondLst>
                            <p:childTnLst>
                              <p:par>
                                <p:cTn id="36" presetID="1" presetClass="entr" presetSubtype="0" fill="hold" nodeType="afterEffect">
                                  <p:stCondLst>
                                    <p:cond delay="0"/>
                                  </p:stCondLst>
                                  <p:childTnLst>
                                    <p:set>
                                      <p:cBhvr>
                                        <p:cTn id="37" dur="1" fill="hold">
                                          <p:stCondLst>
                                            <p:cond delay="0"/>
                                          </p:stCondLst>
                                        </p:cTn>
                                        <p:tgtEl>
                                          <p:spTgt spid="1024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uiExpand="1"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Student Engagement	</a:t>
            </a:r>
            <a:endParaRPr lang="en-US" dirty="0"/>
          </a:p>
        </p:txBody>
      </p:sp>
      <p:sp>
        <p:nvSpPr>
          <p:cNvPr id="3" name="Content Placeholder 2"/>
          <p:cNvSpPr>
            <a:spLocks noGrp="1"/>
          </p:cNvSpPr>
          <p:nvPr>
            <p:ph idx="1"/>
          </p:nvPr>
        </p:nvSpPr>
        <p:spPr/>
        <p:txBody>
          <a:bodyPr/>
          <a:lstStyle/>
          <a:p>
            <a:r>
              <a:rPr lang="en-US" b="1" dirty="0" smtClean="0"/>
              <a:t>Student engagement</a:t>
            </a:r>
            <a:r>
              <a:rPr lang="en-US" dirty="0" smtClean="0"/>
              <a:t> occurs when "students make a psychological investment in learning. They try hard to learn what school offers. They take pride not simply in earning the formal indicators of success (grades), but in understanding the material and incorporating or internalizing it in their lives."</a:t>
            </a:r>
            <a:r>
              <a:rPr lang="en-US" baseline="30000" dirty="0" smtClean="0">
                <a:hlinkClick r:id="" action="ppaction://hlinkfile"/>
              </a:rPr>
              <a:t>[</a:t>
            </a:r>
            <a:endParaRPr lang="en-US" baseline="30000" dirty="0" smtClean="0"/>
          </a:p>
          <a:p>
            <a:endParaRPr lang="en-US" baseline="30000" dirty="0" smtClean="0"/>
          </a:p>
          <a:p>
            <a:pPr>
              <a:buNone/>
            </a:pPr>
            <a:r>
              <a:rPr lang="en-US" sz="1800" i="1" dirty="0" smtClean="0"/>
              <a:t>                  -Student Engagement and Achievement in American Secondary Schools</a:t>
            </a:r>
            <a:r>
              <a:rPr lang="en-US" sz="1800" dirty="0" smtClean="0"/>
              <a:t>.                            	   Teacher College Press, p. 2-3.</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Facts About </a:t>
            </a:r>
            <a:br>
              <a:rPr lang="en-US" dirty="0" smtClean="0"/>
            </a:br>
            <a:r>
              <a:rPr lang="en-US" dirty="0" smtClean="0"/>
              <a:t>Student Engagement</a:t>
            </a:r>
            <a:endParaRPr lang="en-US" dirty="0"/>
          </a:p>
        </p:txBody>
      </p:sp>
      <p:sp>
        <p:nvSpPr>
          <p:cNvPr id="3" name="Content Placeholder 2"/>
          <p:cNvSpPr>
            <a:spLocks noGrp="1"/>
          </p:cNvSpPr>
          <p:nvPr>
            <p:ph idx="1"/>
          </p:nvPr>
        </p:nvSpPr>
        <p:spPr>
          <a:xfrm>
            <a:off x="457200" y="2133600"/>
            <a:ext cx="8229600" cy="4389120"/>
          </a:xfrm>
        </p:spPr>
        <p:txBody>
          <a:bodyPr>
            <a:normAutofit/>
          </a:bodyPr>
          <a:lstStyle/>
          <a:p>
            <a:r>
              <a:rPr lang="en-US" sz="3200" dirty="0" smtClean="0"/>
              <a:t>Half said their classes were boring.</a:t>
            </a:r>
          </a:p>
          <a:p>
            <a:r>
              <a:rPr lang="en-US" sz="3200" dirty="0" smtClean="0"/>
              <a:t>Two-thirds  say they cheated on a test.</a:t>
            </a:r>
          </a:p>
          <a:p>
            <a:r>
              <a:rPr lang="en-US" sz="3200" dirty="0" smtClean="0"/>
              <a:t>90% copied homework from someone else.</a:t>
            </a:r>
          </a:p>
          <a:p>
            <a:r>
              <a:rPr lang="en-US" sz="3200" dirty="0" smtClean="0"/>
              <a:t>80% say it’s not important to get good grades in school.</a:t>
            </a:r>
          </a:p>
          <a:p>
            <a:pPr>
              <a:buNone/>
            </a:pPr>
            <a:r>
              <a:rPr lang="en-US" dirty="0" smtClean="0"/>
              <a:t>						       </a:t>
            </a:r>
            <a:r>
              <a:rPr lang="en-US" sz="2000" i="1" dirty="0" smtClean="0"/>
              <a:t>(Steinberg, 1996)</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What can be done?</a:t>
            </a:r>
            <a:endParaRPr lang="en-US" dirty="0"/>
          </a:p>
        </p:txBody>
      </p:sp>
      <p:sp>
        <p:nvSpPr>
          <p:cNvPr id="3" name="Content Placeholder 2"/>
          <p:cNvSpPr>
            <a:spLocks noGrp="1"/>
          </p:cNvSpPr>
          <p:nvPr>
            <p:ph idx="1"/>
          </p:nvPr>
        </p:nvSpPr>
        <p:spPr>
          <a:xfrm>
            <a:off x="304800" y="1783080"/>
            <a:ext cx="8839200" cy="4389120"/>
          </a:xfrm>
        </p:spPr>
        <p:txBody>
          <a:bodyPr>
            <a:normAutofit/>
          </a:bodyPr>
          <a:lstStyle/>
          <a:p>
            <a:r>
              <a:rPr lang="en-US" dirty="0" smtClean="0"/>
              <a:t>Research shows that teachers who are most successful in engaging students develop activities that address intellectual and psychological needs including work that:</a:t>
            </a:r>
          </a:p>
          <a:p>
            <a:pPr>
              <a:buNone/>
            </a:pPr>
            <a:endParaRPr lang="en-US" dirty="0" smtClean="0"/>
          </a:p>
          <a:p>
            <a:pPr lvl="1"/>
            <a:r>
              <a:rPr lang="en-US" sz="2800" dirty="0" smtClean="0"/>
              <a:t>Develops their sense of competency;</a:t>
            </a:r>
          </a:p>
          <a:p>
            <a:pPr lvl="1"/>
            <a:r>
              <a:rPr lang="en-US" sz="2800" dirty="0" smtClean="0"/>
              <a:t>Encourages self-expression and originality;</a:t>
            </a:r>
          </a:p>
          <a:p>
            <a:pPr lvl="1"/>
            <a:r>
              <a:rPr lang="en-US" sz="2800" dirty="0" smtClean="0"/>
              <a:t>Allows them to develop connections with other; and</a:t>
            </a:r>
          </a:p>
          <a:p>
            <a:pPr lvl="1"/>
            <a:r>
              <a:rPr lang="en-US" sz="2800" dirty="0" smtClean="0"/>
              <a:t>Gives them some degree of autonomy.</a:t>
            </a:r>
            <a:endParaRPr lang="en-US"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smtClean="0"/>
              <a:t>What does this look like?</a:t>
            </a:r>
            <a:endParaRPr lang="en-US" dirty="0"/>
          </a:p>
        </p:txBody>
      </p:sp>
      <p:sp>
        <p:nvSpPr>
          <p:cNvPr id="3" name="Content Placeholder 2"/>
          <p:cNvSpPr>
            <a:spLocks noGrp="1"/>
          </p:cNvSpPr>
          <p:nvPr>
            <p:ph idx="1"/>
          </p:nvPr>
        </p:nvSpPr>
        <p:spPr>
          <a:xfrm>
            <a:off x="381000" y="1752600"/>
            <a:ext cx="5562600" cy="4389120"/>
          </a:xfrm>
        </p:spPr>
        <p:txBody>
          <a:bodyPr/>
          <a:lstStyle/>
          <a:p>
            <a:r>
              <a:rPr lang="en-US" dirty="0" smtClean="0"/>
              <a:t>The “Ultimate” Apartment Project</a:t>
            </a:r>
          </a:p>
          <a:p>
            <a:r>
              <a:rPr lang="en-US" dirty="0" smtClean="0"/>
              <a:t>“</a:t>
            </a:r>
            <a:r>
              <a:rPr lang="en-US" dirty="0" err="1" smtClean="0"/>
              <a:t>Me”suems</a:t>
            </a:r>
            <a:endParaRPr lang="en-US" dirty="0" smtClean="0"/>
          </a:p>
          <a:p>
            <a:r>
              <a:rPr lang="en-US" dirty="0" smtClean="0"/>
              <a:t>A Pioneer’s Diary</a:t>
            </a:r>
          </a:p>
          <a:p>
            <a:r>
              <a:rPr lang="en-US" dirty="0" smtClean="0"/>
              <a:t>Kindergarten Pod-casts</a:t>
            </a:r>
          </a:p>
          <a:p>
            <a:r>
              <a:rPr lang="en-US" dirty="0" smtClean="0"/>
              <a:t>Veterans’ Project</a:t>
            </a:r>
          </a:p>
          <a:p>
            <a:pPr>
              <a:buNone/>
            </a:pPr>
            <a:endParaRPr lang="en-US" dirty="0" smtClean="0"/>
          </a:p>
          <a:p>
            <a:endParaRPr lang="en-US" dirty="0"/>
          </a:p>
        </p:txBody>
      </p:sp>
      <p:pic>
        <p:nvPicPr>
          <p:cNvPr id="7" name="Picture 6" descr="recording data.jpg"/>
          <p:cNvPicPr>
            <a:picLocks noChangeAspect="1"/>
          </p:cNvPicPr>
          <p:nvPr/>
        </p:nvPicPr>
        <p:blipFill>
          <a:blip r:embed="rId2" cstate="print"/>
          <a:stretch>
            <a:fillRect/>
          </a:stretch>
        </p:blipFill>
        <p:spPr>
          <a:xfrm>
            <a:off x="6832600" y="1676400"/>
            <a:ext cx="2311400" cy="1733550"/>
          </a:xfrm>
          <a:prstGeom prst="rect">
            <a:avLst/>
          </a:prstGeom>
        </p:spPr>
      </p:pic>
      <p:pic>
        <p:nvPicPr>
          <p:cNvPr id="6148" name="Picture 4" descr="http://www.hisparks.com/DSC00228.JPG"/>
          <p:cNvPicPr>
            <a:picLocks noChangeAspect="1" noChangeArrowheads="1"/>
          </p:cNvPicPr>
          <p:nvPr/>
        </p:nvPicPr>
        <p:blipFill>
          <a:blip r:embed="rId3" cstate="print"/>
          <a:srcRect/>
          <a:stretch>
            <a:fillRect/>
          </a:stretch>
        </p:blipFill>
        <p:spPr bwMode="auto">
          <a:xfrm>
            <a:off x="6400800" y="3581400"/>
            <a:ext cx="2227544" cy="1676400"/>
          </a:xfrm>
          <a:prstGeom prst="rect">
            <a:avLst/>
          </a:prstGeom>
          <a:noFill/>
        </p:spPr>
      </p:pic>
      <p:pic>
        <p:nvPicPr>
          <p:cNvPr id="10" name="Picture 9" descr="stu videotaping.jpg"/>
          <p:cNvPicPr>
            <a:picLocks noChangeAspect="1"/>
          </p:cNvPicPr>
          <p:nvPr/>
        </p:nvPicPr>
        <p:blipFill>
          <a:blip r:embed="rId4"/>
          <a:stretch>
            <a:fillRect/>
          </a:stretch>
        </p:blipFill>
        <p:spPr>
          <a:xfrm>
            <a:off x="1066800" y="4419600"/>
            <a:ext cx="2657168" cy="1752600"/>
          </a:xfrm>
          <a:prstGeom prst="rect">
            <a:avLst/>
          </a:prstGeom>
        </p:spPr>
      </p:pic>
      <p:pic>
        <p:nvPicPr>
          <p:cNvPr id="12" name="Picture 11" descr="student podcasting 2.jpg"/>
          <p:cNvPicPr>
            <a:picLocks noChangeAspect="1"/>
          </p:cNvPicPr>
          <p:nvPr/>
        </p:nvPicPr>
        <p:blipFill>
          <a:blip r:embed="rId5" cstate="print"/>
          <a:stretch>
            <a:fillRect/>
          </a:stretch>
        </p:blipFill>
        <p:spPr>
          <a:xfrm>
            <a:off x="3886200" y="4800600"/>
            <a:ext cx="2358807" cy="1770621"/>
          </a:xfrm>
          <a:prstGeom prst="rect">
            <a:avLst/>
          </a:prstGeom>
        </p:spPr>
      </p:pic>
      <p:pic>
        <p:nvPicPr>
          <p:cNvPr id="13" name="Picture 12" descr="pioneer diary entry.jpg"/>
          <p:cNvPicPr>
            <a:picLocks noChangeAspect="1"/>
          </p:cNvPicPr>
          <p:nvPr/>
        </p:nvPicPr>
        <p:blipFill>
          <a:blip r:embed="rId6"/>
          <a:stretch>
            <a:fillRect/>
          </a:stretch>
        </p:blipFill>
        <p:spPr>
          <a:xfrm>
            <a:off x="4267200" y="2971800"/>
            <a:ext cx="1796076" cy="1395413"/>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normAutofit fontScale="90000"/>
          </a:bodyPr>
          <a:lstStyle/>
          <a:p>
            <a:r>
              <a:rPr lang="en-US" sz="5400" dirty="0" smtClean="0"/>
              <a:t>The influence of technology…</a:t>
            </a:r>
            <a:br>
              <a:rPr lang="en-US" sz="5400" dirty="0" smtClean="0"/>
            </a:br>
            <a:endParaRPr lang="en-US" dirty="0"/>
          </a:p>
        </p:txBody>
      </p:sp>
      <p:sp>
        <p:nvSpPr>
          <p:cNvPr id="7" name="TextBox 6"/>
          <p:cNvSpPr txBox="1"/>
          <p:nvPr/>
        </p:nvSpPr>
        <p:spPr>
          <a:xfrm>
            <a:off x="5029200" y="2743200"/>
            <a:ext cx="2537169" cy="646331"/>
          </a:xfrm>
          <a:prstGeom prst="rect">
            <a:avLst/>
          </a:prstGeom>
          <a:solidFill>
            <a:schemeClr val="bg1"/>
          </a:solidFill>
          <a:ln>
            <a:noFill/>
          </a:ln>
        </p:spPr>
        <p:txBody>
          <a:bodyPr wrap="none" rtlCol="0">
            <a:spAutoFit/>
          </a:bodyPr>
          <a:lstStyle/>
          <a:p>
            <a:r>
              <a:rPr lang="en-US" sz="3600" dirty="0" smtClean="0">
                <a:solidFill>
                  <a:schemeClr val="accent1"/>
                </a:solidFill>
              </a:rPr>
              <a:t>Pod-casting</a:t>
            </a:r>
            <a:endParaRPr lang="en-US" sz="3600" dirty="0">
              <a:solidFill>
                <a:schemeClr val="accent1"/>
              </a:solidFill>
            </a:endParaRPr>
          </a:p>
        </p:txBody>
      </p:sp>
      <p:pic>
        <p:nvPicPr>
          <p:cNvPr id="9" name="Picture 8" descr="skype_logo.png"/>
          <p:cNvPicPr>
            <a:picLocks noChangeAspect="1"/>
          </p:cNvPicPr>
          <p:nvPr/>
        </p:nvPicPr>
        <p:blipFill>
          <a:blip r:embed="rId2"/>
          <a:stretch>
            <a:fillRect/>
          </a:stretch>
        </p:blipFill>
        <p:spPr>
          <a:xfrm>
            <a:off x="1066800" y="3124200"/>
            <a:ext cx="1872574" cy="838200"/>
          </a:xfrm>
          <a:prstGeom prst="rect">
            <a:avLst/>
          </a:prstGeom>
        </p:spPr>
      </p:pic>
      <p:pic>
        <p:nvPicPr>
          <p:cNvPr id="10" name="Picture 9" descr="wikilogo.jpg"/>
          <p:cNvPicPr>
            <a:picLocks noChangeAspect="1"/>
          </p:cNvPicPr>
          <p:nvPr/>
        </p:nvPicPr>
        <p:blipFill>
          <a:blip r:embed="rId3"/>
          <a:stretch>
            <a:fillRect/>
          </a:stretch>
        </p:blipFill>
        <p:spPr>
          <a:xfrm>
            <a:off x="6096000" y="4114800"/>
            <a:ext cx="2146300" cy="1058314"/>
          </a:xfrm>
          <a:prstGeom prst="rect">
            <a:avLst/>
          </a:prstGeom>
        </p:spPr>
      </p:pic>
      <p:pic>
        <p:nvPicPr>
          <p:cNvPr id="11" name="Picture 10" descr="twitter.png"/>
          <p:cNvPicPr>
            <a:picLocks noChangeAspect="1"/>
          </p:cNvPicPr>
          <p:nvPr/>
        </p:nvPicPr>
        <p:blipFill>
          <a:blip r:embed="rId4"/>
          <a:stretch>
            <a:fillRect/>
          </a:stretch>
        </p:blipFill>
        <p:spPr>
          <a:xfrm>
            <a:off x="4038600" y="5257800"/>
            <a:ext cx="2000250" cy="466725"/>
          </a:xfrm>
          <a:prstGeom prst="rect">
            <a:avLst/>
          </a:prstGeom>
        </p:spPr>
      </p:pic>
      <p:sp>
        <p:nvSpPr>
          <p:cNvPr id="12" name="TextBox 11"/>
          <p:cNvSpPr txBox="1"/>
          <p:nvPr/>
        </p:nvSpPr>
        <p:spPr>
          <a:xfrm>
            <a:off x="3048000" y="4038600"/>
            <a:ext cx="2082430" cy="523220"/>
          </a:xfrm>
          <a:prstGeom prst="rect">
            <a:avLst/>
          </a:prstGeom>
          <a:noFill/>
        </p:spPr>
        <p:txBody>
          <a:bodyPr wrap="none" rtlCol="0">
            <a:spAutoFit/>
          </a:bodyPr>
          <a:lstStyle/>
          <a:p>
            <a:r>
              <a:rPr lang="en-US" sz="2800" dirty="0" err="1" smtClean="0">
                <a:latin typeface="Constantia" pitchFamily="18" charset="0"/>
                <a:ea typeface="BatangChe" pitchFamily="49" charset="-127"/>
              </a:rPr>
              <a:t>voice</a:t>
            </a:r>
            <a:r>
              <a:rPr lang="en-US" sz="2800" dirty="0" err="1" smtClean="0"/>
              <a:t>Thread</a:t>
            </a:r>
            <a:endParaRPr lang="en-US" sz="2800" dirty="0"/>
          </a:p>
        </p:txBody>
      </p:sp>
      <p:pic>
        <p:nvPicPr>
          <p:cNvPr id="8" name="Picture 7" descr="googleearth.gif"/>
          <p:cNvPicPr>
            <a:picLocks noChangeAspect="1"/>
          </p:cNvPicPr>
          <p:nvPr/>
        </p:nvPicPr>
        <p:blipFill>
          <a:blip r:embed="rId5"/>
          <a:stretch>
            <a:fillRect/>
          </a:stretch>
        </p:blipFill>
        <p:spPr>
          <a:xfrm>
            <a:off x="2667000" y="2286000"/>
            <a:ext cx="1562100" cy="381000"/>
          </a:xfrm>
          <a:prstGeom prst="rect">
            <a:avLst/>
          </a:prstGeom>
        </p:spPr>
      </p:pic>
      <p:pic>
        <p:nvPicPr>
          <p:cNvPr id="14" name="Picture 13" descr="google.gif"/>
          <p:cNvPicPr>
            <a:picLocks noChangeAspect="1"/>
          </p:cNvPicPr>
          <p:nvPr/>
        </p:nvPicPr>
        <p:blipFill>
          <a:blip r:embed="rId6"/>
          <a:stretch>
            <a:fillRect/>
          </a:stretch>
        </p:blipFill>
        <p:spPr>
          <a:xfrm>
            <a:off x="533400" y="4800600"/>
            <a:ext cx="2133600" cy="850348"/>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438</TotalTime>
  <Words>294</Words>
  <Application>Microsoft Office PowerPoint</Application>
  <PresentationFormat>On-screen Show (4:3)</PresentationFormat>
  <Paragraphs>64</Paragraphs>
  <Slides>12</Slides>
  <Notes>0</Notes>
  <HiddenSlides>0</HiddenSlides>
  <MMClips>1</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New Century, New Teacher</vt:lpstr>
      <vt:lpstr>Quick Quiz</vt:lpstr>
      <vt:lpstr>Think of a time when you were engaged in school.  Describe your experience to someone sitting next to you.</vt:lpstr>
      <vt:lpstr>Let’s Describe a…</vt:lpstr>
      <vt:lpstr>What is Student Engagement </vt:lpstr>
      <vt:lpstr>Some Facts About  Student Engagement</vt:lpstr>
      <vt:lpstr>What can be done?</vt:lpstr>
      <vt:lpstr>What does this look like?</vt:lpstr>
      <vt:lpstr>The influence of technology… </vt:lpstr>
      <vt:lpstr>Slide 10</vt:lpstr>
      <vt:lpstr>It means…</vt:lpstr>
      <vt:lpstr>For a Copy of this Presentation, visit Heather’s Website: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Century…New Teacher</dc:title>
  <dc:creator>David Martin</dc:creator>
  <cp:lastModifiedBy>David Martin</cp:lastModifiedBy>
  <cp:revision>12</cp:revision>
  <dcterms:created xsi:type="dcterms:W3CDTF">2009-04-01T03:54:54Z</dcterms:created>
  <dcterms:modified xsi:type="dcterms:W3CDTF">2009-09-09T22:54:01Z</dcterms:modified>
</cp:coreProperties>
</file>