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351" r:id="rId3"/>
    <p:sldId id="352" r:id="rId4"/>
    <p:sldId id="353" r:id="rId5"/>
    <p:sldId id="354" r:id="rId6"/>
    <p:sldId id="267" r:id="rId7"/>
    <p:sldId id="350" r:id="rId8"/>
    <p:sldId id="349" r:id="rId9"/>
    <p:sldId id="346" r:id="rId10"/>
    <p:sldId id="347" r:id="rId11"/>
    <p:sldId id="356" r:id="rId12"/>
    <p:sldId id="348" r:id="rId13"/>
    <p:sldId id="357" r:id="rId14"/>
    <p:sldId id="358" r:id="rId15"/>
    <p:sldId id="35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33"/>
    <a:srgbClr val="003366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86410"/>
  </p:normalViewPr>
  <p:slideViewPr>
    <p:cSldViewPr>
      <p:cViewPr>
        <p:scale>
          <a:sx n="107" d="100"/>
          <a:sy n="107" d="100"/>
        </p:scale>
        <p:origin x="-4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8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DF01D-F5AD-4A12-A378-8FA67175A2A2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5323F-0BC2-4B93-9503-3C9058B23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4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32385-B380-42EB-9727-F8778D76E03F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D1291-6878-4FF1-A114-2E6AF9CD9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6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D1291-6878-4FF1-A114-2E6AF9CD9C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14400"/>
            <a:ext cx="9144000" cy="14478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6324600" y="1145738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</a:p>
          <a:p>
            <a:endParaRPr lang="en-US" dirty="0"/>
          </a:p>
        </p:txBody>
      </p:sp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6248400"/>
            <a:ext cx="1234830" cy="45720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>
                <a:lumMod val="85000"/>
                <a:lumOff val="1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2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05F57-0292-403D-A852-B529425E4372}" type="datetime1">
              <a:rPr lang="en-US" smtClean="0"/>
              <a:pPr/>
              <a:t>7/9/2013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7AE7-B43E-45DD-937B-85EE2CBDD964}" type="datetime1">
              <a:rPr lang="en-US" smtClean="0"/>
              <a:pPr/>
              <a:t>7/9/2013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8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0" name="Picture 9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CBDC7804-CEE4-41E7-882E-A952FA8AFBF2}" type="datetime1">
              <a:rPr lang="en-US" smtClean="0"/>
              <a:pPr/>
              <a:t>7/9/2013</a:t>
            </a:fld>
            <a:endParaRPr lang="en-US" dirty="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248400"/>
            <a:ext cx="1234830" cy="45720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>
                <a:lumMod val="85000"/>
                <a:lumOff val="1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Vision 2020 2013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 userDrawn="1"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2674-0D48-4729-ADCE-04C3C2D46DE8}" type="datetime1">
              <a:rPr lang="en-US" smtClean="0"/>
              <a:pPr/>
              <a:t>7/9/2013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9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1" name="Picture 10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2" name="Picture 1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C4A4-29D2-4175-972B-07208403743C}" type="datetime1">
              <a:rPr lang="en-US" smtClean="0"/>
              <a:pPr/>
              <a:t>7/9/2013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11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3" name="Picture 12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4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12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6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497-7B14-4F30-8C6A-411C1F174258}" type="datetime1">
              <a:rPr lang="en-US" smtClean="0"/>
              <a:pPr/>
              <a:t>7/9/2013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7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9" name="Picture 8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0" name="Picture 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8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2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444-5A9E-41BB-A610-39FCA528E71F}" type="datetime1">
              <a:rPr lang="en-US" smtClean="0"/>
              <a:pPr/>
              <a:t>7/9/2013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6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8" name="Picture 7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9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7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1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33DB-1284-4AF6-8B85-C72C4727B964}" type="datetime1">
              <a:rPr lang="en-US" smtClean="0"/>
              <a:pPr/>
              <a:t>7/9/2013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9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1" name="Picture 10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2" name="Picture 1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80AF-44DE-48AC-A194-51042873D78F}" type="datetime1">
              <a:rPr lang="en-US" smtClean="0"/>
              <a:pPr/>
              <a:t>7/9/2013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9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1" name="Picture 10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2" name="Picture 1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10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6BB0-04F3-4BBB-B3AB-44AFCC8432F7}" type="datetime1">
              <a:rPr lang="en-US" smtClean="0"/>
              <a:pPr/>
              <a:t>7/9/2013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9747" y="6324600"/>
            <a:ext cx="8988053" cy="457200"/>
            <a:chOff x="79747" y="6324600"/>
            <a:chExt cx="8988053" cy="457200"/>
          </a:xfrm>
        </p:grpSpPr>
        <p:grpSp>
          <p:nvGrpSpPr>
            <p:cNvPr id="8" name="Group 19"/>
            <p:cNvGrpSpPr/>
            <p:nvPr userDrawn="1"/>
          </p:nvGrpSpPr>
          <p:grpSpPr>
            <a:xfrm>
              <a:off x="5943600" y="6324600"/>
              <a:ext cx="3124200" cy="457200"/>
              <a:chOff x="5943600" y="6324600"/>
              <a:chExt cx="3124200" cy="457200"/>
            </a:xfrm>
          </p:grpSpPr>
          <p:pic>
            <p:nvPicPr>
              <p:cNvPr id="10" name="Picture 9" descr="IM&amp;E 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99187" y="6324600"/>
                <a:ext cx="1668613" cy="457200"/>
              </a:xfrm>
              <a:prstGeom prst="rect">
                <a:avLst/>
              </a:prstGeom>
              <a:noFill/>
            </p:spPr>
          </p:pic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943600" y="6324600"/>
                <a:ext cx="1234830" cy="4572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chemeClr val="tx1">
                    <a:lumMod val="85000"/>
                    <a:lumOff val="15000"/>
                  </a:schemeClr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</p:spPr>
          </p:pic>
        </p:grpSp>
        <p:pic>
          <p:nvPicPr>
            <p:cNvPr id="9" name="Picture 3" descr="C:\Users\Andrew Horrigan\Pictures\UA_Block A- AZ_200-281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47" y="6324600"/>
              <a:ext cx="453653" cy="457200"/>
            </a:xfrm>
            <a:prstGeom prst="rect">
              <a:avLst/>
            </a:prstGeom>
            <a:noFill/>
          </p:spPr>
        </p:pic>
      </p:grp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3706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Cooley, Nelson, Mansouri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67-BD97-4B87-8F7A-99FFFE10D346}" type="datetime1">
              <a:rPr lang="en-US" smtClean="0"/>
              <a:pPr/>
              <a:t>7/9/2013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11A5-5321-4724-BDA3-06CF644109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C003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microsoft.com/office/2007/relationships/hdphoto" Target="../media/hdphoto4.wdp"/><Relationship Id="rId5" Type="http://schemas.microsoft.com/office/2007/relationships/hdphoto" Target="../media/hdphoto2.wdp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graphingstories.com/" TargetMode="External"/><Relationship Id="rId3" Type="http://schemas.openxmlformats.org/officeDocument/2006/relationships/hyperlink" Target="https://docs.google.com/spreadsheet/pub?key=0AjIqyKM9d7ZYdEhtR3BJMmdBWnM2YWxWYVM1UWowTEE&amp;output=html" TargetMode="External"/><Relationship Id="rId7" Type="http://schemas.openxmlformats.org/officeDocument/2006/relationships/hyperlink" Target="http://robertkaplinsky.com/lessons/" TargetMode="External"/><Relationship Id="rId12" Type="http://schemas.openxmlformats.org/officeDocument/2006/relationships/hyperlink" Target="http://www.smarterbalanced.org/pilot-test/" TargetMode="External"/><Relationship Id="rId2" Type="http://schemas.openxmlformats.org/officeDocument/2006/relationships/hyperlink" Target="http://www.yummymath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sualpatterns.org/" TargetMode="External"/><Relationship Id="rId11" Type="http://schemas.openxmlformats.org/officeDocument/2006/relationships/hyperlink" Target="http://www.parcconline.org/" TargetMode="External"/><Relationship Id="rId5" Type="http://schemas.openxmlformats.org/officeDocument/2006/relationships/hyperlink" Target="http://map.mathshell.org/" TargetMode="External"/><Relationship Id="rId10" Type="http://schemas.openxmlformats.org/officeDocument/2006/relationships/hyperlink" Target="http://www.learner.org/workshops/missinglink/" TargetMode="External"/><Relationship Id="rId4" Type="http://schemas.openxmlformats.org/officeDocument/2006/relationships/hyperlink" Target="http://msmathwiki.pbworks.com/" TargetMode="External"/><Relationship Id="rId9" Type="http://schemas.openxmlformats.org/officeDocument/2006/relationships/hyperlink" Target="http://mathmistakes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ljackson@okcps.org" TargetMode="External"/><Relationship Id="rId2" Type="http://schemas.openxmlformats.org/officeDocument/2006/relationships/hyperlink" Target="http://www.hisparks.com/presentation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esparks@okcps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Getting to the Core of the Oklahoma Academic Standards for Mathematics:</a:t>
            </a:r>
            <a:br>
              <a:rPr lang="en-US" sz="3600" dirty="0" smtClean="0"/>
            </a:br>
            <a:r>
              <a:rPr lang="en-US" sz="3600" dirty="0" smtClean="0"/>
              <a:t>Number and Operations in Middle School</a:t>
            </a:r>
            <a:endParaRPr lang="en-US" sz="36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295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000" dirty="0" smtClean="0"/>
              <a:t>Presented by Heather Sparks and Corbie Jackson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000" dirty="0" smtClean="0"/>
              <a:t>Taft Middle School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000" dirty="0" smtClean="0"/>
              <a:t>Oklahoma City Public Schools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4090" y="838200"/>
            <a:ext cx="4527710" cy="167640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>
                <a:lumMod val="85000"/>
                <a:lumOff val="1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Goldfish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226" b="95699" l="2917" r="9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338" y="1177738"/>
            <a:ext cx="914400" cy="7086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226" b="95699" l="2917" r="9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1409">
            <a:off x="6894680" y="791501"/>
            <a:ext cx="810761" cy="6283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226" b="95699" l="2917" r="9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1409">
            <a:off x="6398161" y="1557901"/>
            <a:ext cx="847735" cy="6569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326083"/>
            <a:ext cx="685800" cy="8797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336" y="3869171"/>
            <a:ext cx="813628" cy="13366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444" b="100000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229" y="2743200"/>
            <a:ext cx="2581662" cy="258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0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Standards for Mathematical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fontScale="85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 sense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problems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persevere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solving them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Reason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abstractly</a:t>
            </a:r>
            <a:r>
              <a:rPr kumimoji="0" lang="en-US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quantitatively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viable arguments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critique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reasoning of others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mathematics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appropriate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strategically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Attend to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precision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make use of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3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express regularity in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repeated reasoning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29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Playing Three Dice Math</a:t>
            </a:r>
          </a:p>
          <a:p>
            <a:pPr marL="0" indent="0">
              <a:buNone/>
            </a:pPr>
            <a:r>
              <a:rPr lang="en-US" dirty="0" smtClean="0"/>
              <a:t>	-Roll 3 six-sided dice.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-Using each number once with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addition, subtraction, multiplication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or division to get an answer.  Color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that number in on your game board.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ex:  (3 + 2) x 6 = 30      or   6 – (3 + 2) = 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-First person to color in three numbers in a row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wins.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752599"/>
            <a:ext cx="1376363" cy="137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5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makes a good item or task?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Age appropriate</a:t>
            </a:r>
          </a:p>
          <a:p>
            <a:r>
              <a:rPr lang="en-US" sz="3600" dirty="0" smtClean="0"/>
              <a:t>Has multiple “entry” points</a:t>
            </a:r>
          </a:p>
          <a:p>
            <a:r>
              <a:rPr lang="en-US" sz="3600" dirty="0" smtClean="0"/>
              <a:t>You enjoy the task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Excellence 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u="sng" dirty="0" smtClean="0">
                <a:hlinkClick r:id="rId2"/>
              </a:rPr>
              <a:t>www.yummymath.com</a:t>
            </a:r>
            <a:r>
              <a:rPr lang="en-US" dirty="0"/>
              <a:t> </a:t>
            </a:r>
            <a:r>
              <a:rPr lang="en-US" dirty="0" smtClean="0"/>
              <a:t>     Real-world student-centered tasks </a:t>
            </a:r>
          </a:p>
          <a:p>
            <a:r>
              <a:rPr lang="en-US" dirty="0"/>
              <a:t>http://emergentmath.com/my-problem-based-curriculum-maps</a:t>
            </a:r>
            <a:r>
              <a:rPr lang="en-US"/>
              <a:t>/    </a:t>
            </a:r>
            <a:r>
              <a:rPr lang="en-US" smtClean="0"/>
              <a:t>Geoff </a:t>
            </a:r>
            <a:r>
              <a:rPr lang="en-US" dirty="0"/>
              <a:t>Krall’s CCSS curriculum maps with links for suggested tasks</a:t>
            </a:r>
          </a:p>
          <a:p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docs.google.com/spreadsheet/pub?key=0AjIqyKM9d7ZYdEhtR3BJMmdBWnM2YWxWYVM1UWowTEE&amp;output=html</a:t>
            </a:r>
            <a:r>
              <a:rPr lang="en-US" dirty="0"/>
              <a:t> </a:t>
            </a:r>
            <a:r>
              <a:rPr lang="en-US" dirty="0" smtClean="0"/>
              <a:t>     Dan </a:t>
            </a:r>
            <a:r>
              <a:rPr lang="en-US" dirty="0"/>
              <a:t>Meyer’s Three-Act Math Tasks organized by </a:t>
            </a:r>
            <a:r>
              <a:rPr lang="en-US" dirty="0" smtClean="0"/>
              <a:t>CCSS</a:t>
            </a:r>
          </a:p>
          <a:p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msmathwiki.pbworks.com/</a:t>
            </a:r>
            <a:r>
              <a:rPr lang="en-US" dirty="0" smtClean="0"/>
              <a:t>   Middle </a:t>
            </a:r>
            <a:r>
              <a:rPr lang="en-US" dirty="0"/>
              <a:t>school math wiki (Teachers submit ideas, have conversations about topics and share resources)</a:t>
            </a:r>
          </a:p>
          <a:p>
            <a:r>
              <a:rPr lang="en-US" u="sng" dirty="0">
                <a:hlinkClick r:id="rId5"/>
              </a:rPr>
              <a:t>http://</a:t>
            </a:r>
            <a:r>
              <a:rPr lang="en-US" u="sng" dirty="0" smtClean="0">
                <a:hlinkClick r:id="rId5"/>
              </a:rPr>
              <a:t>map.mathshell.org</a:t>
            </a:r>
            <a:r>
              <a:rPr lang="en-US" dirty="0" smtClean="0"/>
              <a:t>   Math </a:t>
            </a:r>
            <a:r>
              <a:rPr lang="en-US" dirty="0"/>
              <a:t>Assessment Project </a:t>
            </a:r>
            <a:r>
              <a:rPr lang="en-US" dirty="0" smtClean="0"/>
              <a:t>Tasks</a:t>
            </a:r>
            <a:endParaRPr lang="en-US" dirty="0"/>
          </a:p>
          <a:p>
            <a:r>
              <a:rPr lang="en-US" u="sng" dirty="0">
                <a:hlinkClick r:id="rId6"/>
              </a:rPr>
              <a:t>http://</a:t>
            </a:r>
            <a:r>
              <a:rPr lang="en-US" u="sng" dirty="0" smtClean="0">
                <a:hlinkClick r:id="rId6"/>
              </a:rPr>
              <a:t>visualpatterns.org/</a:t>
            </a:r>
            <a:r>
              <a:rPr lang="en-US" dirty="0"/>
              <a:t> </a:t>
            </a:r>
            <a:r>
              <a:rPr lang="en-US" dirty="0" smtClean="0"/>
              <a:t> Photos </a:t>
            </a:r>
            <a:r>
              <a:rPr lang="en-US" dirty="0"/>
              <a:t>of the first three stages of a pattern (kids can create and submit their own here, too!)</a:t>
            </a:r>
          </a:p>
          <a:p>
            <a:r>
              <a:rPr lang="en-US" u="sng" dirty="0">
                <a:hlinkClick r:id="rId7"/>
              </a:rPr>
              <a:t>http://</a:t>
            </a:r>
            <a:r>
              <a:rPr lang="en-US" u="sng" dirty="0" smtClean="0">
                <a:hlinkClick r:id="rId7"/>
              </a:rPr>
              <a:t>robertkaplinsky.com/lessons/</a:t>
            </a:r>
            <a:r>
              <a:rPr lang="en-US" dirty="0"/>
              <a:t> </a:t>
            </a:r>
            <a:r>
              <a:rPr lang="en-US" dirty="0" smtClean="0"/>
              <a:t>  Student-centered </a:t>
            </a:r>
            <a:r>
              <a:rPr lang="en-US" dirty="0"/>
              <a:t>task ideas organized by grade level and strand</a:t>
            </a:r>
          </a:p>
          <a:p>
            <a:r>
              <a:rPr lang="en-US" u="sng" dirty="0">
                <a:hlinkClick r:id="rId8"/>
              </a:rPr>
              <a:t>http://</a:t>
            </a:r>
            <a:r>
              <a:rPr lang="en-US" u="sng" dirty="0" smtClean="0">
                <a:hlinkClick r:id="rId8"/>
              </a:rPr>
              <a:t>graphingstories.com/</a:t>
            </a:r>
            <a:r>
              <a:rPr lang="en-US" dirty="0"/>
              <a:t> </a:t>
            </a:r>
            <a:r>
              <a:rPr lang="en-US" dirty="0" smtClean="0"/>
              <a:t> Videos </a:t>
            </a:r>
            <a:r>
              <a:rPr lang="en-US" dirty="0"/>
              <a:t>of real life experiences that can be transposed to graphs</a:t>
            </a:r>
          </a:p>
          <a:p>
            <a:r>
              <a:rPr lang="en-US" u="sng" dirty="0">
                <a:hlinkClick r:id="rId9"/>
              </a:rPr>
              <a:t>http://</a:t>
            </a:r>
            <a:r>
              <a:rPr lang="en-US" u="sng" dirty="0" smtClean="0">
                <a:hlinkClick r:id="rId9"/>
              </a:rPr>
              <a:t>mathmistakes.org</a:t>
            </a:r>
            <a:r>
              <a:rPr lang="en-US" dirty="0"/>
              <a:t> </a:t>
            </a:r>
            <a:r>
              <a:rPr lang="en-US" dirty="0" smtClean="0"/>
              <a:t>This </a:t>
            </a:r>
            <a:r>
              <a:rPr lang="en-US" dirty="0"/>
              <a:t>site is about compiling, analyzing and </a:t>
            </a:r>
            <a:r>
              <a:rPr lang="en-US" dirty="0" smtClean="0"/>
              <a:t>discussing </a:t>
            </a:r>
            <a:r>
              <a:rPr lang="en-US" dirty="0"/>
              <a:t>mathematical errors that students make.</a:t>
            </a:r>
          </a:p>
          <a:p>
            <a:r>
              <a:rPr lang="en-US" u="sng" dirty="0">
                <a:hlinkClick r:id="rId10"/>
              </a:rPr>
              <a:t>http://</a:t>
            </a:r>
            <a:r>
              <a:rPr lang="en-US" u="sng" dirty="0" smtClean="0">
                <a:hlinkClick r:id="rId10"/>
              </a:rPr>
              <a:t>www.learner.org/workshops/missinglink/</a:t>
            </a:r>
            <a:r>
              <a:rPr lang="en-US" dirty="0"/>
              <a:t> </a:t>
            </a:r>
            <a:r>
              <a:rPr lang="en-US" dirty="0" smtClean="0"/>
              <a:t>  The </a:t>
            </a:r>
            <a:r>
              <a:rPr lang="en-US" dirty="0"/>
              <a:t>Missing Link professional development series for teachers </a:t>
            </a:r>
            <a:endParaRPr lang="en-US" dirty="0" smtClean="0"/>
          </a:p>
          <a:p>
            <a:r>
              <a:rPr lang="en-US" u="sng" dirty="0" smtClean="0">
                <a:hlinkClick r:id="rId11"/>
              </a:rPr>
              <a:t>www.parcconline.org</a:t>
            </a:r>
            <a:r>
              <a:rPr lang="en-US" dirty="0"/>
              <a:t> </a:t>
            </a:r>
            <a:r>
              <a:rPr lang="en-US" dirty="0" smtClean="0"/>
              <a:t> PARCC </a:t>
            </a:r>
            <a:r>
              <a:rPr lang="en-US" dirty="0"/>
              <a:t>information and sample assessment items for CCSS.</a:t>
            </a:r>
          </a:p>
          <a:p>
            <a:r>
              <a:rPr lang="en-US" u="sng" dirty="0">
                <a:hlinkClick r:id="rId12"/>
              </a:rPr>
              <a:t>http://</a:t>
            </a:r>
            <a:r>
              <a:rPr lang="en-US" u="sng" dirty="0" smtClean="0">
                <a:hlinkClick r:id="rId12"/>
              </a:rPr>
              <a:t>www.smarterbalanced.org/pilot-test/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SmarterBalanced</a:t>
            </a:r>
            <a:r>
              <a:rPr lang="en-US" dirty="0" smtClean="0"/>
              <a:t> </a:t>
            </a:r>
            <a:r>
              <a:rPr lang="en-US" dirty="0"/>
              <a:t>website with online pilot test that mimics what students will likely see on future </a:t>
            </a:r>
            <a:r>
              <a:rPr lang="en-US" dirty="0" smtClean="0"/>
              <a:t>assessments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1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will be housed electronically at </a:t>
            </a:r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sz="3600" dirty="0" smtClean="0">
                <a:hlinkClick r:id="rId2"/>
              </a:rPr>
              <a:t>www.hisparks.com/presentations.html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200" dirty="0" smtClean="0"/>
              <a:t>Corbie Jackson		       Heather Sparks</a:t>
            </a:r>
          </a:p>
          <a:p>
            <a:pPr marL="0" indent="0">
              <a:buNone/>
            </a:pPr>
            <a:r>
              <a:rPr lang="en-US" sz="3200" dirty="0" smtClean="0">
                <a:hlinkClick r:id="rId3"/>
              </a:rPr>
              <a:t>cljackson@okcps.org</a:t>
            </a:r>
            <a:r>
              <a:rPr lang="en-US" sz="3200" dirty="0"/>
              <a:t> </a:t>
            </a:r>
            <a:r>
              <a:rPr lang="en-US" sz="3200" dirty="0" smtClean="0"/>
              <a:t>        </a:t>
            </a:r>
            <a:r>
              <a:rPr lang="en-US" sz="3200" dirty="0" smtClean="0">
                <a:hlinkClick r:id="rId4"/>
              </a:rPr>
              <a:t>hesparks@okcps.org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3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Shifts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Focus</a:t>
            </a:r>
          </a:p>
          <a:p>
            <a:r>
              <a:rPr lang="en-US" sz="4000" dirty="0" smtClean="0"/>
              <a:t>Coherence</a:t>
            </a:r>
          </a:p>
          <a:p>
            <a:r>
              <a:rPr lang="en-US" sz="4000" dirty="0" smtClean="0"/>
              <a:t>Rigor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9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Fewer standards mean we will narrow and deepen the way time and energy are spent in the math classroom.</a:t>
            </a:r>
          </a:p>
          <a:p>
            <a:pPr lvl="1"/>
            <a:r>
              <a:rPr lang="en-US" dirty="0" smtClean="0"/>
              <a:t>Solid conceptual understanding</a:t>
            </a:r>
          </a:p>
          <a:p>
            <a:pPr lvl="1"/>
            <a:r>
              <a:rPr lang="en-US" dirty="0" smtClean="0"/>
              <a:t>High levels of procedural skill and fluency</a:t>
            </a:r>
          </a:p>
          <a:p>
            <a:pPr lvl="1"/>
            <a:r>
              <a:rPr lang="en-US" dirty="0" smtClean="0"/>
              <a:t>Ability to solve problems inside and outside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progresses from grade to grade</a:t>
            </a:r>
          </a:p>
          <a:p>
            <a:r>
              <a:rPr lang="en-US" dirty="0" smtClean="0"/>
              <a:t>Links to major topics within grades: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76884"/>
              </p:ext>
            </p:extLst>
          </p:nvPr>
        </p:nvGraphicFramePr>
        <p:xfrm>
          <a:off x="914400" y="2590800"/>
          <a:ext cx="7086601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5791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r>
                        <a:rPr lang="en-US" baseline="0" dirty="0" smtClean="0"/>
                        <a:t> Band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 Areas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 &amp; Subtraction: concepts, skills, problem-solving, and place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Multiplication &amp; Division of whole numbers &amp; fractions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Ratios and proportional reasoning:</a:t>
                      </a:r>
                      <a:r>
                        <a:rPr lang="en-US" baseline="0" dirty="0" smtClean="0"/>
                        <a:t> early expressions &amp; equations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Ratios</a:t>
                      </a:r>
                      <a:r>
                        <a:rPr lang="en-US" baseline="0" dirty="0" smtClean="0"/>
                        <a:t> and proportional reasoning: arithmetic of rational numbers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Linear algebra</a:t>
                      </a:r>
                      <a:r>
                        <a:rPr lang="en-US" baseline="0" dirty="0" smtClean="0"/>
                        <a:t> and linear functions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40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 understanding</a:t>
            </a:r>
          </a:p>
          <a:p>
            <a:r>
              <a:rPr lang="en-US" dirty="0" smtClean="0"/>
              <a:t>Procedural skill and fluency</a:t>
            </a:r>
          </a:p>
          <a:p>
            <a:r>
              <a:rPr lang="en-US" dirty="0" smtClean="0"/>
              <a:t>Application in context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*All three pursued with equal intensity*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53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Standards for Mathematical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fontScale="85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 sense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problems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persevere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solving them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Reason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abstractly</a:t>
            </a:r>
            <a:r>
              <a:rPr kumimoji="0" lang="en-US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quantitatively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viable arguments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critique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reasoning of others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mathematics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appropriate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strategically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Attend to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precision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make use of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3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express regularity in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repeated reasoning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Which practice standard will be most difficult for your students?  Be ready to talk about why you think so.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Samples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        Always, Sometimes, Never</a:t>
            </a:r>
          </a:p>
          <a:p>
            <a:r>
              <a:rPr lang="en-US" sz="3200" dirty="0" smtClean="0"/>
              <a:t>Read through each statement.  With your partner, decide if the statement is always true, sometimes true (and you can provide the exception), or never true.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3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Standards for Mathematical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C711A5-5321-4724-BDA3-06CF6441090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  <a:ln>
            <a:noFill/>
          </a:ln>
        </p:spPr>
        <p:txBody>
          <a:bodyPr vert="horz" lIns="182880" tIns="91440">
            <a:normAutofit fontScale="85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 sense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problems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persevere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solving them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Reason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abstractly</a:t>
            </a:r>
            <a:r>
              <a:rPr kumimoji="0" lang="en-US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quantitatively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viable arguments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critique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reasoning of others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mathematics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appropriate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strategically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Attend to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precision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make use of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endParaRPr kumimoji="0" lang="en-US" sz="13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and express regularity in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repeated reasoning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CSSM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6024</TotalTime>
  <Words>593</Words>
  <Application>Microsoft Office PowerPoint</Application>
  <PresentationFormat>On-screen Show (4:3)</PresentationFormat>
  <Paragraphs>141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Getting to the Core of the Oklahoma Academic Standards for Mathematics: Number and Operations in Middle School</vt:lpstr>
      <vt:lpstr>Major Shifts</vt:lpstr>
      <vt:lpstr>Focus</vt:lpstr>
      <vt:lpstr>Coherence</vt:lpstr>
      <vt:lpstr>Rigor</vt:lpstr>
      <vt:lpstr>Standards for Mathematical Practice</vt:lpstr>
      <vt:lpstr>VOTE</vt:lpstr>
      <vt:lpstr>Item Samples</vt:lpstr>
      <vt:lpstr>Standards for Mathematical Practice</vt:lpstr>
      <vt:lpstr>Item Samples</vt:lpstr>
      <vt:lpstr>Standards for Mathematical Practice</vt:lpstr>
      <vt:lpstr>Item Samples</vt:lpstr>
      <vt:lpstr>What makes a good item or task?</vt:lpstr>
      <vt:lpstr>Excellence Resources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Domain/Session Title</dc:title>
  <dc:creator>Andrew Horrigan</dc:creator>
  <cp:lastModifiedBy>Sparks, Heather E.</cp:lastModifiedBy>
  <cp:revision>111</cp:revision>
  <dcterms:created xsi:type="dcterms:W3CDTF">2012-03-07T16:46:07Z</dcterms:created>
  <dcterms:modified xsi:type="dcterms:W3CDTF">2013-07-11T00:52:15Z</dcterms:modified>
</cp:coreProperties>
</file>